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notesSlides/notesSlide38.xml" ContentType="application/vnd.openxmlformats-officedocument.presentationml.notesSlide+xml"/>
  <Override PartName="/ppt/notesSlides/notesSlide49.xml" ContentType="application/vnd.openxmlformats-officedocument.presentationml.notesSlide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56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3.xml" ContentType="application/vnd.openxmlformats-officedocument.presentationml.slideLayout+xml"/>
  <Override PartName="/ppt/slideLayouts/slideLayout24.xml" ContentType="application/vnd.openxmlformats-officedocument.presentationml.slideLayout+xml"/>
  <Override PartName="/ppt/notesSlides/notesSlide16.xml" ContentType="application/vnd.openxmlformats-officedocument.presentationml.notesSlide+xml"/>
  <Override PartName="/ppt/notesSlides/notesSlide34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20.xml" ContentType="application/vnd.openxmlformats-officedocument.presentationml.slideLayout+xml"/>
  <Override PartName="/ppt/notesSlides/notesSlide23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4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3.xml" ContentType="application/vnd.openxmlformats-officedocument.presentationml.notes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39.xml" ContentType="application/vnd.openxmlformats-officedocument.presentationml.notesSlide+xml"/>
  <Override PartName="/ppt/notesSlides/notesSlide57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33.xml" ContentType="application/vnd.openxmlformats-officedocument.presentationml.slide+xml"/>
  <Override PartName="/ppt/slides/slide44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25.xml" ContentType="application/vnd.openxmlformats-officedocument.presentationml.slideLayout+xml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46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53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51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notesSlides/notesSlide29.xml" ContentType="application/vnd.openxmlformats-officedocument.presentationml.notesSlide+xml"/>
  <Override PartName="/ppt/notesSlides/notesSlide47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Override PartName="/ppt/notesSlides/notesSlide18.xml" ContentType="application/vnd.openxmlformats-officedocument.presentationml.notesSlide+xml"/>
  <Override PartName="/ppt/notesSlides/notesSlide36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Layouts/slideLayout22.xml" ContentType="application/vnd.openxmlformats-officedocument.presentationml.slideLayout+xml"/>
  <Override PartName="/ppt/notesSlides/notesSlide25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54.xml" ContentType="application/vnd.openxmlformats-officedocument.presentationml.notes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Masters/slideMaster2.xml" ContentType="application/vnd.openxmlformats-officedocument.presentationml.slideMaster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57.xml" ContentType="application/vnd.openxmlformats-officedocument.presentationml.slide+xml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46.xml" ContentType="application/vnd.openxmlformats-officedocument.presentationml.slide+xml"/>
  <Override PartName="/ppt/slideLayouts/slideLayout5.xml" ContentType="application/vnd.openxmlformats-officedocument.presentationml.slideLayout+xml"/>
  <Override PartName="/ppt/slideLayouts/slideLayout27.xml" ContentType="application/vnd.openxmlformats-officedocument.presentationml.slideLayout+xml"/>
  <Override PartName="/ppt/notesSlides/notesSlide19.xml" ContentType="application/vnd.openxmlformats-officedocument.presentationml.notesSlide+xml"/>
  <Override PartName="/ppt/notesSlides/notesSlide48.xml" ContentType="application/vnd.openxmlformats-officedocument.presentationml.notesSlide+xml"/>
  <Override PartName="/ppt/slides/slide24.xml" ContentType="application/vnd.openxmlformats-officedocument.presentationml.slide+xml"/>
  <Override PartName="/ppt/slides/slide35.xml" ContentType="application/vnd.openxmlformats-officedocument.presentationml.slide+xml"/>
  <Override PartName="/ppt/slides/slide53.xml" ContentType="application/vnd.openxmlformats-officedocument.presentationml.slide+xml"/>
  <Default Extension="jpeg" ContentType="image/jpeg"/>
  <Override PartName="/ppt/slideLayouts/slideLayout16.xml" ContentType="application/vnd.openxmlformats-officedocument.presentationml.slideLayout+xml"/>
  <Override PartName="/ppt/notesSlides/notesSlide37.xml" ContentType="application/vnd.openxmlformats-officedocument.presentationml.notesSlide+xml"/>
  <Override PartName="/ppt/notesSlides/notesSlide55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  <p:sldMasterId id="2147483677" r:id="rId2"/>
  </p:sldMasterIdLst>
  <p:notesMasterIdLst>
    <p:notesMasterId r:id="rId60"/>
  </p:notesMasterIdLst>
  <p:sldIdLst>
    <p:sldId id="323" r:id="rId3"/>
    <p:sldId id="258" r:id="rId4"/>
    <p:sldId id="324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69" r:id="rId14"/>
    <p:sldId id="270" r:id="rId15"/>
    <p:sldId id="327" r:id="rId16"/>
    <p:sldId id="330" r:id="rId17"/>
    <p:sldId id="326" r:id="rId18"/>
    <p:sldId id="335" r:id="rId19"/>
    <p:sldId id="380" r:id="rId20"/>
    <p:sldId id="325" r:id="rId21"/>
    <p:sldId id="329" r:id="rId22"/>
    <p:sldId id="331" r:id="rId23"/>
    <p:sldId id="332" r:id="rId24"/>
    <p:sldId id="334" r:id="rId25"/>
    <p:sldId id="333" r:id="rId26"/>
    <p:sldId id="328" r:id="rId27"/>
    <p:sldId id="340" r:id="rId28"/>
    <p:sldId id="339" r:id="rId29"/>
    <p:sldId id="337" r:id="rId30"/>
    <p:sldId id="382" r:id="rId31"/>
    <p:sldId id="342" r:id="rId32"/>
    <p:sldId id="338" r:id="rId33"/>
    <p:sldId id="336" r:id="rId34"/>
    <p:sldId id="370" r:id="rId35"/>
    <p:sldId id="346" r:id="rId36"/>
    <p:sldId id="300" r:id="rId37"/>
    <p:sldId id="301" r:id="rId38"/>
    <p:sldId id="302" r:id="rId39"/>
    <p:sldId id="303" r:id="rId40"/>
    <p:sldId id="304" r:id="rId41"/>
    <p:sldId id="305" r:id="rId42"/>
    <p:sldId id="306" r:id="rId43"/>
    <p:sldId id="307" r:id="rId44"/>
    <p:sldId id="308" r:id="rId45"/>
    <p:sldId id="309" r:id="rId46"/>
    <p:sldId id="310" r:id="rId47"/>
    <p:sldId id="311" r:id="rId48"/>
    <p:sldId id="312" r:id="rId49"/>
    <p:sldId id="313" r:id="rId50"/>
    <p:sldId id="314" r:id="rId51"/>
    <p:sldId id="315" r:id="rId52"/>
    <p:sldId id="316" r:id="rId53"/>
    <p:sldId id="317" r:id="rId54"/>
    <p:sldId id="318" r:id="rId55"/>
    <p:sldId id="319" r:id="rId56"/>
    <p:sldId id="320" r:id="rId57"/>
    <p:sldId id="321" r:id="rId58"/>
    <p:sldId id="322" r:id="rId59"/>
  </p:sldIdLst>
  <p:sldSz cx="9144000" cy="5143500" type="screen16x9"/>
  <p:notesSz cx="6858000" cy="9144000"/>
  <p:embeddedFontLst>
    <p:embeddedFont>
      <p:font typeface="Roboto" charset="0"/>
      <p:regular r:id="rId61"/>
      <p:bold r:id="rId62"/>
      <p:italic r:id="rId63"/>
      <p:boldItalic r:id="rId64"/>
    </p:embeddedFont>
    <p:embeddedFont>
      <p:font typeface="Roboto Black" charset="0"/>
      <p:bold r:id="rId65"/>
      <p:boldItalic r:id="rId66"/>
    </p:embeddedFont>
    <p:embeddedFont>
      <p:font typeface="Cascadia Mono" pitchFamily="49" charset="0"/>
      <p:regular r:id="rId67"/>
      <p:bold r:id="rId68"/>
    </p:embeddedFont>
    <p:embeddedFont>
      <p:font typeface="Calibri" pitchFamily="34" charset="0"/>
      <p:regular r:id="rId69"/>
      <p:bold r:id="rId70"/>
      <p:italic r:id="rId71"/>
      <p:boldItalic r:id="rId7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669900"/>
    <a:srgbClr val="99CC00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94049BB3-00C0-4E36-B14F-18F9014FF099}">
  <a:tblStyle styleId="{94049BB3-00C0-4E36-B14F-18F9014FF09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 snapToGrid="0">
      <p:cViewPr varScale="1">
        <p:scale>
          <a:sx n="147" d="100"/>
          <a:sy n="147" d="100"/>
        </p:scale>
        <p:origin x="-594" y="-9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font" Target="fonts/font3.fntdata"/><Relationship Id="rId68" Type="http://schemas.openxmlformats.org/officeDocument/2006/relationships/font" Target="fonts/font8.fntdata"/><Relationship Id="rId76" Type="http://schemas.openxmlformats.org/officeDocument/2006/relationships/tableStyles" Target="tableStyles.xml"/><Relationship Id="rId7" Type="http://schemas.openxmlformats.org/officeDocument/2006/relationships/slide" Target="slides/slide5.xml"/><Relationship Id="rId71" Type="http://schemas.openxmlformats.org/officeDocument/2006/relationships/font" Target="fonts/font11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font" Target="fonts/font6.fntdata"/><Relationship Id="rId7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font" Target="fonts/font1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notesMaster" Target="notesMasters/notesMaster1.xml"/><Relationship Id="rId65" Type="http://schemas.openxmlformats.org/officeDocument/2006/relationships/font" Target="fonts/font5.fntdata"/><Relationship Id="rId73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font" Target="fonts/font4.fntdata"/><Relationship Id="rId69" Type="http://schemas.openxmlformats.org/officeDocument/2006/relationships/font" Target="fonts/font9.fntdata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font" Target="fonts/font12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font" Target="fonts/font7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font" Target="fonts/font2.fntdata"/><Relationship Id="rId70" Type="http://schemas.openxmlformats.org/officeDocument/2006/relationships/font" Target="fonts/font10.fntdata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f224ada0cd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2f224ada0cd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15592801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2baa635cc9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8" name="Google Shape;218;g22baa635cc9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df29b9fb24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df29b9fb24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deaee39f1e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deaee39f1e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2291097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23219192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deaee39f1e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deaee39f1e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18885652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20231484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202314840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deaee39f1e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deaee39f1e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25761599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f305d12f4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f305d12f4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1904345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72590778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119579275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344030946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118931032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deaee39f1e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deaee39f1e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348829717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369828783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deaee39f1e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deaee39f1e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201546697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166880834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7597602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f5752d282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2f5752d282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354865211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212166850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128364116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deaee39f1e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deaee39f1e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315151444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366618827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334363237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2f62e005416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2f62e005416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2f62e005416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2f62e005416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2f62e005416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2f62e005416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2f62e005416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2f62e005416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2f62e005416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2f62e005416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de823becd0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de823becd0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2f62e005416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2f62e005416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e3a707456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e3a707456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2ccbf31064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2ccbf31064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f305d12f47_1_2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f305d12f47_1_2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2dedc2a944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4" name="Google Shape;494;g2dedc2a944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115cf945bb4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115cf945bb4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https://otus.ru/</a:t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df6222e6a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df6222e6a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2f69afabb45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0" name="Google Shape;530;g2f69afabb45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df6222e6af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" name="Google Shape;543;gdf6222e6af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e3a7074569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e3a7074569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de823becd0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de823becd0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ecea0cf1d8_0_2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4" name="Google Shape;554;gecea0cf1d8_0_2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ecea0cf1d8_0_2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0" name="Google Shape;590;gecea0cf1d8_0_2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ecea0cf1d8_0_2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5" name="Google Shape;625;gecea0cf1d8_0_2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ecea0cf1d8_0_3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4" name="Google Shape;654;gecea0cf1d8_0_3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gecea0cf1d8_0_3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9" name="Google Shape;689;gecea0cf1d8_0_3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ge04b8b6756_0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5" name="Google Shape;715;ge04b8b6756_0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ge04b8b6756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0" name="Google Shape;720;ge04b8b6756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ge04b8b6756_0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8" name="Google Shape;728;ge04b8b6756_0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2a331324f2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5" name="Google Shape;185;g22a331324f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f305d12f47_1_2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f305d12f47_1_2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2e23a80f73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2e23a80f73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Мы создаём курсы для IT-специалистов от</a:t>
            </a:r>
            <a:r>
              <a:rPr lang="ru" sz="13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junior</a:t>
            </a:r>
            <a:r>
              <a:rPr lang="ru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до </a:t>
            </a:r>
            <a:r>
              <a:rPr lang="ru" sz="13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lead. </a:t>
            </a:r>
            <a:r>
              <a:rPr lang="ru" sz="1400">
                <a:solidFill>
                  <a:schemeClr val="dk1"/>
                </a:solidFill>
              </a:rPr>
              <a:t>Все наши преподаватели - действующие специалисты с опытом. Изначально мы создавали курсы для повышения квалификации действующих специалистов, но стали получать множество запросов на обучение с нуля, поэтому сейчас даем возможность любому человеку освоить специальность в области IT.</a:t>
            </a: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</a:rPr>
              <a:t>У Отус есть образовательная лицензия, поэтому наши курсы – это программы повышения квалификации и профессиональной переподготовки. Вы сможете получить официальное удостоверение или диплом, а также сделать налоговый вычет.</a:t>
            </a:r>
            <a:endParaRPr sz="14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e23a80f731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8" name="Google Shape;208;g2e23a80f731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Курсы разработаны с учетом требований к специалистам на открытые вакансии IT-компаний junior, middle и senior уровня</a:t>
            </a:r>
            <a:r>
              <a:rPr lang="ru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l="99" r="99"/>
          <a:stretch/>
        </p:blipFill>
        <p:spPr>
          <a:xfrm>
            <a:off x="-17928" y="-10075"/>
            <a:ext cx="9161923" cy="516365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7710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944650" y="1769194"/>
            <a:ext cx="8183100" cy="218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1">
  <p:cSld name="CUSTOM_2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/>
          <p:nvPr/>
        </p:nvSpPr>
        <p:spPr>
          <a:xfrm>
            <a:off x="606200" y="1441163"/>
            <a:ext cx="7938600" cy="35649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11"/>
          <p:cNvSpPr txBox="1">
            <a:spLocks noGrp="1"/>
          </p:cNvSpPr>
          <p:nvPr>
            <p:ph type="subTitle" idx="1"/>
          </p:nvPr>
        </p:nvSpPr>
        <p:spPr>
          <a:xfrm>
            <a:off x="743675" y="1496071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2">
  <p:cSld name="CUSTOM_2_1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2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2"/>
          <p:cNvSpPr/>
          <p:nvPr/>
        </p:nvSpPr>
        <p:spPr>
          <a:xfrm>
            <a:off x="606200" y="1441163"/>
            <a:ext cx="7938600" cy="3564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12"/>
          <p:cNvSpPr txBox="1">
            <a:spLocks noGrp="1"/>
          </p:cNvSpPr>
          <p:nvPr>
            <p:ph type="subTitle" idx="1"/>
          </p:nvPr>
        </p:nvSpPr>
        <p:spPr>
          <a:xfrm>
            <a:off x="743675" y="1496071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ourier New"/>
              <a:buNone/>
              <a:defRPr sz="1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1">
  <p:cSld name="CUSTOM_4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530000" y="1310381"/>
            <a:ext cx="7862400" cy="7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6" name="Google Shape;56;p13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subTitle" idx="2"/>
          </p:nvPr>
        </p:nvSpPr>
        <p:spPr>
          <a:xfrm>
            <a:off x="795050" y="2220038"/>
            <a:ext cx="7568100" cy="23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2">
  <p:cSld name="CUSTOM_4_1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4"/>
          <p:cNvSpPr/>
          <p:nvPr/>
        </p:nvSpPr>
        <p:spPr>
          <a:xfrm>
            <a:off x="362300" y="1364963"/>
            <a:ext cx="4748700" cy="35649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subTitle" idx="1"/>
          </p:nvPr>
        </p:nvSpPr>
        <p:spPr>
          <a:xfrm>
            <a:off x="500550" y="1474819"/>
            <a:ext cx="44286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62" name="Google Shape;62;p14"/>
          <p:cNvSpPr txBox="1">
            <a:spLocks noGrp="1"/>
          </p:cNvSpPr>
          <p:nvPr>
            <p:ph type="subTitle" idx="2"/>
          </p:nvPr>
        </p:nvSpPr>
        <p:spPr>
          <a:xfrm>
            <a:off x="5555275" y="1474819"/>
            <a:ext cx="3151200" cy="32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>
  <p:cSld name="TITLE_AND_BODY_1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5"/>
          <p:cNvSpPr txBox="1">
            <a:spLocks noGrp="1"/>
          </p:cNvSpPr>
          <p:nvPr>
            <p:ph type="title"/>
          </p:nvPr>
        </p:nvSpPr>
        <p:spPr>
          <a:xfrm>
            <a:off x="500550" y="1783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23850" algn="l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11150" algn="l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algn="l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algn="l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algn="l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algn="l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algn="l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algn="l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ш макет 1">
  <p:cSld name="CUSTOM_5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6"/>
          <p:cNvSpPr txBox="1">
            <a:spLocks noGrp="1"/>
          </p:cNvSpPr>
          <p:nvPr>
            <p:ph type="title"/>
          </p:nvPr>
        </p:nvSpPr>
        <p:spPr>
          <a:xfrm>
            <a:off x="500550" y="2545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" type="title">
  <p:cSld name="TITLE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7916" y="-10078"/>
            <a:ext cx="6884874" cy="5163656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8"/>
          <p:cNvSpPr txBox="1">
            <a:spLocks noGrp="1"/>
          </p:cNvSpPr>
          <p:nvPr>
            <p:ph type="subTitle" idx="1"/>
          </p:nvPr>
        </p:nvSpPr>
        <p:spPr>
          <a:xfrm>
            <a:off x="792250" y="4274231"/>
            <a:ext cx="50514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 b="1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76" name="Google Shape;76;p18"/>
          <p:cNvSpPr txBox="1">
            <a:spLocks noGrp="1"/>
          </p:cNvSpPr>
          <p:nvPr>
            <p:ph type="title"/>
          </p:nvPr>
        </p:nvSpPr>
        <p:spPr>
          <a:xfrm>
            <a:off x="792250" y="1921594"/>
            <a:ext cx="8183100" cy="218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None/>
              <a:defRPr sz="6600">
                <a:solidFill>
                  <a:schemeClr val="lt1"/>
                </a:solidFill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елый слайд + заголовок" type="secHead">
  <p:cSld name="SECTION_HEADER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9"/>
          <p:cNvSpPr txBox="1">
            <a:spLocks noGrp="1"/>
          </p:cNvSpPr>
          <p:nvPr>
            <p:ph type="title"/>
          </p:nvPr>
        </p:nvSpPr>
        <p:spPr>
          <a:xfrm>
            <a:off x="729150" y="1864106"/>
            <a:ext cx="79353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9" name="Google Shape;79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0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0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1750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3" name="Google Shape;83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TITLE_AND_TWO_COLUMNS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86" name="Google Shape;86;p21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19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21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700"/>
              <a:buNone/>
              <a:defRPr sz="1700">
                <a:solidFill>
                  <a:srgbClr val="FF99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88" name="Google Shape;88;p21"/>
          <p:cNvSpPr txBox="1">
            <a:spLocks noGrp="1"/>
          </p:cNvSpPr>
          <p:nvPr>
            <p:ph type="subTitle" idx="2"/>
          </p:nvPr>
        </p:nvSpPr>
        <p:spPr>
          <a:xfrm>
            <a:off x="3135425" y="3131231"/>
            <a:ext cx="58563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0505"/>
              </a:buClr>
              <a:buSzPts val="1700"/>
              <a:buNone/>
              <a:defRPr sz="1700" b="1">
                <a:solidFill>
                  <a:srgbClr val="05050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21"/>
          <p:cNvSpPr txBox="1">
            <a:spLocks noGrp="1"/>
          </p:cNvSpPr>
          <p:nvPr>
            <p:ph type="subTitle" idx="3"/>
          </p:nvPr>
        </p:nvSpPr>
        <p:spPr>
          <a:xfrm>
            <a:off x="3135425" y="3431381"/>
            <a:ext cx="5856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21"/>
          <p:cNvSpPr txBox="1">
            <a:spLocks noGrp="1"/>
          </p:cNvSpPr>
          <p:nvPr>
            <p:ph type="subTitle" idx="4"/>
          </p:nvPr>
        </p:nvSpPr>
        <p:spPr>
          <a:xfrm>
            <a:off x="3135425" y="3814950"/>
            <a:ext cx="58563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 xmlns="">
        <p15:guide id="1" pos="397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елый слайд + заголовок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500550" y="1940306"/>
            <a:ext cx="79353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pic>
        <p:nvPicPr>
          <p:cNvPr id="93" name="Google Shape;93;p2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6857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22"/>
          <p:cNvSpPr txBox="1">
            <a:spLocks noGrp="1"/>
          </p:cNvSpPr>
          <p:nvPr>
            <p:ph type="title"/>
          </p:nvPr>
        </p:nvSpPr>
        <p:spPr>
          <a:xfrm>
            <a:off x="9562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900"/>
              <a:buNone/>
              <a:defRPr sz="49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себе">
  <p:cSld name="CUSTOM_1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3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23"/>
          <p:cNvSpPr txBox="1">
            <a:spLocks noGrp="1"/>
          </p:cNvSpPr>
          <p:nvPr>
            <p:ph type="subTitle" idx="1"/>
          </p:nvPr>
        </p:nvSpPr>
        <p:spPr>
          <a:xfrm>
            <a:off x="4348975" y="2021081"/>
            <a:ext cx="43917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900"/>
              <a:buNone/>
              <a:defRPr sz="1900" b="1">
                <a:solidFill>
                  <a:srgbClr val="FF99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8" name="Google Shape;98;p23"/>
          <p:cNvSpPr txBox="1">
            <a:spLocks noGrp="1"/>
          </p:cNvSpPr>
          <p:nvPr>
            <p:ph type="subTitle" idx="2"/>
          </p:nvPr>
        </p:nvSpPr>
        <p:spPr>
          <a:xfrm>
            <a:off x="4348975" y="2557594"/>
            <a:ext cx="4587900" cy="203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24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02" name="Google Shape;102;p24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103" name="Google Shape;103;p24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 rtl="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4" name="Google Shape;104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6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1">
  <p:cSld name="CUSTOM_2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7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7"/>
          <p:cNvSpPr/>
          <p:nvPr/>
        </p:nvSpPr>
        <p:spPr>
          <a:xfrm>
            <a:off x="606200" y="1212563"/>
            <a:ext cx="7938600" cy="35649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27"/>
          <p:cNvSpPr txBox="1">
            <a:spLocks noGrp="1"/>
          </p:cNvSpPr>
          <p:nvPr>
            <p:ph type="subTitle" idx="1"/>
          </p:nvPr>
        </p:nvSpPr>
        <p:spPr>
          <a:xfrm>
            <a:off x="805350" y="1322421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Courier New"/>
              <a:buNone/>
              <a:defRPr sz="15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2">
  <p:cSld name="CUSTOM_2_1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8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28"/>
          <p:cNvSpPr/>
          <p:nvPr/>
        </p:nvSpPr>
        <p:spPr>
          <a:xfrm>
            <a:off x="606200" y="1212563"/>
            <a:ext cx="7938600" cy="356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28"/>
          <p:cNvSpPr txBox="1">
            <a:spLocks noGrp="1"/>
          </p:cNvSpPr>
          <p:nvPr>
            <p:ph type="subTitle" idx="1"/>
          </p:nvPr>
        </p:nvSpPr>
        <p:spPr>
          <a:xfrm>
            <a:off x="729150" y="1322421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ourier New"/>
              <a:buNone/>
              <a:defRPr sz="15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1">
  <p:cSld name="CUSTOM_4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9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29"/>
          <p:cNvSpPr txBox="1">
            <a:spLocks noGrp="1"/>
          </p:cNvSpPr>
          <p:nvPr>
            <p:ph type="subTitle" idx="1"/>
          </p:nvPr>
        </p:nvSpPr>
        <p:spPr>
          <a:xfrm>
            <a:off x="530000" y="1310381"/>
            <a:ext cx="7862400" cy="7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20" name="Google Shape;120;p29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29"/>
          <p:cNvSpPr txBox="1">
            <a:spLocks noGrp="1"/>
          </p:cNvSpPr>
          <p:nvPr>
            <p:ph type="subTitle" idx="2"/>
          </p:nvPr>
        </p:nvSpPr>
        <p:spPr>
          <a:xfrm>
            <a:off x="795050" y="2220038"/>
            <a:ext cx="7568100" cy="23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Courier New"/>
              <a:buNone/>
              <a:defRPr sz="15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2">
  <p:cSld name="CUSTOM_4_1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30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30"/>
          <p:cNvSpPr/>
          <p:nvPr/>
        </p:nvSpPr>
        <p:spPr>
          <a:xfrm>
            <a:off x="362300" y="1212563"/>
            <a:ext cx="4748700" cy="35649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30"/>
          <p:cNvSpPr txBox="1">
            <a:spLocks noGrp="1"/>
          </p:cNvSpPr>
          <p:nvPr>
            <p:ph type="subTitle" idx="1"/>
          </p:nvPr>
        </p:nvSpPr>
        <p:spPr>
          <a:xfrm>
            <a:off x="500550" y="1322419"/>
            <a:ext cx="44286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Courier New"/>
              <a:buNone/>
              <a:defRPr sz="15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126" name="Google Shape;126;p30"/>
          <p:cNvSpPr txBox="1">
            <a:spLocks noGrp="1"/>
          </p:cNvSpPr>
          <p:nvPr>
            <p:ph type="subTitle" idx="2"/>
          </p:nvPr>
        </p:nvSpPr>
        <p:spPr>
          <a:xfrm>
            <a:off x="5555275" y="1322419"/>
            <a:ext cx="3151200" cy="32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19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500"/>
              <a:buNone/>
              <a:defRPr sz="1500">
                <a:solidFill>
                  <a:srgbClr val="FF99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ubTitle" idx="2"/>
          </p:nvPr>
        </p:nvSpPr>
        <p:spPr>
          <a:xfrm>
            <a:off x="3135425" y="2978831"/>
            <a:ext cx="58563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0505"/>
              </a:buClr>
              <a:buSzPts val="1500"/>
              <a:buNone/>
              <a:defRPr sz="1500" b="1">
                <a:solidFill>
                  <a:srgbClr val="05050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ubTitle" idx="3"/>
          </p:nvPr>
        </p:nvSpPr>
        <p:spPr>
          <a:xfrm>
            <a:off x="3135425" y="3278981"/>
            <a:ext cx="5856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ubTitle" idx="4"/>
          </p:nvPr>
        </p:nvSpPr>
        <p:spPr>
          <a:xfrm>
            <a:off x="3135425" y="3662550"/>
            <a:ext cx="58563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 xmlns="">
        <p15:guide id="1" pos="397">
          <p15:clr>
            <a:srgbClr val="FA7B17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pic>
        <p:nvPicPr>
          <p:cNvPr id="29" name="Google Shape;29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себе">
  <p:cSld name="CUSTOM_1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subTitle" idx="1"/>
          </p:nvPr>
        </p:nvSpPr>
        <p:spPr>
          <a:xfrm>
            <a:off x="3891775" y="1716281"/>
            <a:ext cx="43917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subTitle" idx="2"/>
          </p:nvPr>
        </p:nvSpPr>
        <p:spPr>
          <a:xfrm>
            <a:off x="3891775" y="2252794"/>
            <a:ext cx="4587900" cy="203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8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5" Type="http://schemas.openxmlformats.org/officeDocument/2006/relationships/image" Target="../media/image4.jpeg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7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5">
            <a:alphaModFix/>
          </a:blip>
          <a:stretch>
            <a:fillRect/>
          </a:stretch>
        </a:blip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Roboto"/>
              <a:buNone/>
              <a:defRPr sz="34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1" name="Google Shape;71;p17"/>
          <p:cNvSpPr txBox="1">
            <a:spLocks noGrp="1"/>
          </p:cNvSpPr>
          <p:nvPr>
            <p:ph type="body" idx="1"/>
          </p:nvPr>
        </p:nvSpPr>
        <p:spPr>
          <a:xfrm>
            <a:off x="424350" y="14264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2" name="Google Shape;72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dotnet/csharp/linq/get-started/introduction-to-linq-queries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dotnet/csharp/language-reference/keywords/from-clause" TargetMode="External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learn.microsoft.com/en-us/dotnet/csharp/language-reference/keywords/group-clause" TargetMode="External"/><Relationship Id="rId5" Type="http://schemas.openxmlformats.org/officeDocument/2006/relationships/hyperlink" Target="https://learn.microsoft.com/en-us/dotnet/csharp/language-reference/keywords/select-clause" TargetMode="External"/><Relationship Id="rId4" Type="http://schemas.openxmlformats.org/officeDocument/2006/relationships/hyperlink" Target="https://learn.microsoft.com/en-us/dotnet/csharp/language-reference/keywords/in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icrosoft/referencesource/blob/master/System.Core/System/Linq/Enumerable.cs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hyperlink" Target="https://learn.microsoft.com/en-us/dotnet/csharp/language-reference/keywords/group-clause" TargetMode="External"/><Relationship Id="rId3" Type="http://schemas.openxmlformats.org/officeDocument/2006/relationships/hyperlink" Target="https://learn.microsoft.com/en-us/dotnet/csharp/language-reference/keywords/query-keywords" TargetMode="External"/><Relationship Id="rId7" Type="http://schemas.openxmlformats.org/officeDocument/2006/relationships/hyperlink" Target="https://learn.microsoft.com/en-us/dotnet/csharp/language-reference/keywords/select-clause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learn.microsoft.com/en-us/dotnet/csharp/language-reference/keywords/where-clause" TargetMode="External"/><Relationship Id="rId5" Type="http://schemas.openxmlformats.org/officeDocument/2006/relationships/hyperlink" Target="https://learn.microsoft.com/en-us/dotnet/csharp/language-reference/keywords/in" TargetMode="External"/><Relationship Id="rId10" Type="http://schemas.openxmlformats.org/officeDocument/2006/relationships/hyperlink" Target="https://learn.microsoft.com/en-us/dotnet/csharp/language-reference/keywords/by" TargetMode="External"/><Relationship Id="rId4" Type="http://schemas.openxmlformats.org/officeDocument/2006/relationships/hyperlink" Target="https://learn.microsoft.com/en-us/dotnet/csharp/language-reference/keywords/from-clause" TargetMode="External"/><Relationship Id="rId9" Type="http://schemas.openxmlformats.org/officeDocument/2006/relationships/hyperlink" Target="https://learn.microsoft.com/en-us/dotnet/api/system.linq.igrouping-2" TargetMode="Externa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hyperlink" Target="https://learn.microsoft.com/en-us/dotnet/csharp/language-reference/keywords/equals" TargetMode="External"/><Relationship Id="rId3" Type="http://schemas.openxmlformats.org/officeDocument/2006/relationships/hyperlink" Target="https://learn.microsoft.com/en-us/dotnet/csharp/language-reference/keywords/query-keywords" TargetMode="External"/><Relationship Id="rId7" Type="http://schemas.openxmlformats.org/officeDocument/2006/relationships/hyperlink" Target="https://learn.microsoft.com/en-us/dotnet/csharp/language-reference/keywords/on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learn.microsoft.com/en-us/dotnet/csharp/language-reference/keywords/join-clause" TargetMode="External"/><Relationship Id="rId11" Type="http://schemas.openxmlformats.org/officeDocument/2006/relationships/hyperlink" Target="https://learn.microsoft.com/en-us/dotnet/csharp/language-reference/keywords/descending" TargetMode="External"/><Relationship Id="rId5" Type="http://schemas.openxmlformats.org/officeDocument/2006/relationships/hyperlink" Target="https://learn.microsoft.com/en-us/dotnet/csharp/language-reference/keywords/into" TargetMode="External"/><Relationship Id="rId10" Type="http://schemas.openxmlformats.org/officeDocument/2006/relationships/hyperlink" Target="https://learn.microsoft.com/en-us/dotnet/csharp/language-reference/keywords/ascending" TargetMode="External"/><Relationship Id="rId4" Type="http://schemas.openxmlformats.org/officeDocument/2006/relationships/hyperlink" Target="https://learn.microsoft.com/en-us/dotnet/csharp/language-reference/keywords/let-clause" TargetMode="External"/><Relationship Id="rId9" Type="http://schemas.openxmlformats.org/officeDocument/2006/relationships/hyperlink" Target="https://learn.microsoft.com/en-us/dotnet/csharp/language-reference/keywords/orderby-clause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icrosoft/referencesource/blob/master/System.Core/System/Linq/Enumerable.cs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career.guru99.com/ru/net-technology-interview-questions/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otus.ru/lessons/csharp-professional/" TargetMode="Externa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6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9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9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9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9.png"/><Relationship Id="rId18" Type="http://schemas.openxmlformats.org/officeDocument/2006/relationships/image" Target="../media/image54.png"/><Relationship Id="rId26" Type="http://schemas.openxmlformats.org/officeDocument/2006/relationships/image" Target="../media/image19.png"/><Relationship Id="rId3" Type="http://schemas.openxmlformats.org/officeDocument/2006/relationships/image" Target="../media/image39.png"/><Relationship Id="rId21" Type="http://schemas.openxmlformats.org/officeDocument/2006/relationships/image" Target="../media/image57.png"/><Relationship Id="rId7" Type="http://schemas.openxmlformats.org/officeDocument/2006/relationships/image" Target="../media/image43.png"/><Relationship Id="rId12" Type="http://schemas.openxmlformats.org/officeDocument/2006/relationships/image" Target="../media/image48.png"/><Relationship Id="rId17" Type="http://schemas.openxmlformats.org/officeDocument/2006/relationships/image" Target="../media/image53.png"/><Relationship Id="rId25" Type="http://schemas.openxmlformats.org/officeDocument/2006/relationships/image" Target="../media/image61.png"/><Relationship Id="rId2" Type="http://schemas.openxmlformats.org/officeDocument/2006/relationships/notesSlide" Target="../notesSlides/notesSlide50.xml"/><Relationship Id="rId16" Type="http://schemas.openxmlformats.org/officeDocument/2006/relationships/image" Target="../media/image52.png"/><Relationship Id="rId20" Type="http://schemas.openxmlformats.org/officeDocument/2006/relationships/image" Target="../media/image56.png"/><Relationship Id="rId29" Type="http://schemas.openxmlformats.org/officeDocument/2006/relationships/image" Target="../media/image64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24" Type="http://schemas.openxmlformats.org/officeDocument/2006/relationships/image" Target="../media/image60.png"/><Relationship Id="rId5" Type="http://schemas.openxmlformats.org/officeDocument/2006/relationships/image" Target="../media/image41.png"/><Relationship Id="rId15" Type="http://schemas.openxmlformats.org/officeDocument/2006/relationships/image" Target="../media/image51.png"/><Relationship Id="rId23" Type="http://schemas.openxmlformats.org/officeDocument/2006/relationships/image" Target="../media/image59.png"/><Relationship Id="rId28" Type="http://schemas.openxmlformats.org/officeDocument/2006/relationships/image" Target="../media/image63.png"/><Relationship Id="rId10" Type="http://schemas.openxmlformats.org/officeDocument/2006/relationships/image" Target="../media/image46.png"/><Relationship Id="rId19" Type="http://schemas.openxmlformats.org/officeDocument/2006/relationships/image" Target="../media/image55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Relationship Id="rId14" Type="http://schemas.openxmlformats.org/officeDocument/2006/relationships/image" Target="../media/image50.png"/><Relationship Id="rId22" Type="http://schemas.openxmlformats.org/officeDocument/2006/relationships/image" Target="../media/image58.png"/><Relationship Id="rId27" Type="http://schemas.openxmlformats.org/officeDocument/2006/relationships/image" Target="../media/image62.png"/><Relationship Id="rId30" Type="http://schemas.openxmlformats.org/officeDocument/2006/relationships/image" Target="../media/image65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76.png"/><Relationship Id="rId18" Type="http://schemas.openxmlformats.org/officeDocument/2006/relationships/image" Target="../media/image81.png"/><Relationship Id="rId26" Type="http://schemas.openxmlformats.org/officeDocument/2006/relationships/image" Target="../media/image89.png"/><Relationship Id="rId3" Type="http://schemas.openxmlformats.org/officeDocument/2006/relationships/image" Target="../media/image66.png"/><Relationship Id="rId21" Type="http://schemas.openxmlformats.org/officeDocument/2006/relationships/image" Target="../media/image84.png"/><Relationship Id="rId7" Type="http://schemas.openxmlformats.org/officeDocument/2006/relationships/image" Target="../media/image70.png"/><Relationship Id="rId12" Type="http://schemas.openxmlformats.org/officeDocument/2006/relationships/image" Target="../media/image75.png"/><Relationship Id="rId17" Type="http://schemas.openxmlformats.org/officeDocument/2006/relationships/image" Target="../media/image80.png"/><Relationship Id="rId25" Type="http://schemas.openxmlformats.org/officeDocument/2006/relationships/image" Target="../media/image88.png"/><Relationship Id="rId2" Type="http://schemas.openxmlformats.org/officeDocument/2006/relationships/notesSlide" Target="../notesSlides/notesSlide51.xml"/><Relationship Id="rId16" Type="http://schemas.openxmlformats.org/officeDocument/2006/relationships/image" Target="../media/image79.png"/><Relationship Id="rId20" Type="http://schemas.openxmlformats.org/officeDocument/2006/relationships/image" Target="../media/image83.png"/><Relationship Id="rId29" Type="http://schemas.openxmlformats.org/officeDocument/2006/relationships/image" Target="../media/image92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69.png"/><Relationship Id="rId11" Type="http://schemas.openxmlformats.org/officeDocument/2006/relationships/image" Target="../media/image74.png"/><Relationship Id="rId24" Type="http://schemas.openxmlformats.org/officeDocument/2006/relationships/image" Target="../media/image87.png"/><Relationship Id="rId5" Type="http://schemas.openxmlformats.org/officeDocument/2006/relationships/image" Target="../media/image68.png"/><Relationship Id="rId15" Type="http://schemas.openxmlformats.org/officeDocument/2006/relationships/image" Target="../media/image78.png"/><Relationship Id="rId23" Type="http://schemas.openxmlformats.org/officeDocument/2006/relationships/image" Target="../media/image86.png"/><Relationship Id="rId28" Type="http://schemas.openxmlformats.org/officeDocument/2006/relationships/image" Target="../media/image91.png"/><Relationship Id="rId10" Type="http://schemas.openxmlformats.org/officeDocument/2006/relationships/image" Target="../media/image73.png"/><Relationship Id="rId19" Type="http://schemas.openxmlformats.org/officeDocument/2006/relationships/image" Target="../media/image82.png"/><Relationship Id="rId4" Type="http://schemas.openxmlformats.org/officeDocument/2006/relationships/image" Target="../media/image67.png"/><Relationship Id="rId9" Type="http://schemas.openxmlformats.org/officeDocument/2006/relationships/image" Target="../media/image72.png"/><Relationship Id="rId14" Type="http://schemas.openxmlformats.org/officeDocument/2006/relationships/image" Target="../media/image77.png"/><Relationship Id="rId22" Type="http://schemas.openxmlformats.org/officeDocument/2006/relationships/image" Target="../media/image85.png"/><Relationship Id="rId27" Type="http://schemas.openxmlformats.org/officeDocument/2006/relationships/image" Target="../media/image90.png"/><Relationship Id="rId30" Type="http://schemas.openxmlformats.org/officeDocument/2006/relationships/image" Target="../media/image93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13" Type="http://schemas.openxmlformats.org/officeDocument/2006/relationships/image" Target="../media/image104.png"/><Relationship Id="rId18" Type="http://schemas.openxmlformats.org/officeDocument/2006/relationships/image" Target="../media/image109.png"/><Relationship Id="rId3" Type="http://schemas.openxmlformats.org/officeDocument/2006/relationships/image" Target="../media/image94.png"/><Relationship Id="rId21" Type="http://schemas.openxmlformats.org/officeDocument/2006/relationships/image" Target="../media/image112.png"/><Relationship Id="rId7" Type="http://schemas.openxmlformats.org/officeDocument/2006/relationships/image" Target="../media/image98.png"/><Relationship Id="rId12" Type="http://schemas.openxmlformats.org/officeDocument/2006/relationships/image" Target="../media/image103.png"/><Relationship Id="rId17" Type="http://schemas.openxmlformats.org/officeDocument/2006/relationships/image" Target="../media/image108.png"/><Relationship Id="rId2" Type="http://schemas.openxmlformats.org/officeDocument/2006/relationships/notesSlide" Target="../notesSlides/notesSlide52.xml"/><Relationship Id="rId16" Type="http://schemas.openxmlformats.org/officeDocument/2006/relationships/image" Target="../media/image107.png"/><Relationship Id="rId20" Type="http://schemas.openxmlformats.org/officeDocument/2006/relationships/image" Target="../media/image111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97.png"/><Relationship Id="rId11" Type="http://schemas.openxmlformats.org/officeDocument/2006/relationships/image" Target="../media/image102.png"/><Relationship Id="rId24" Type="http://schemas.openxmlformats.org/officeDocument/2006/relationships/image" Target="../media/image115.png"/><Relationship Id="rId5" Type="http://schemas.openxmlformats.org/officeDocument/2006/relationships/image" Target="../media/image96.png"/><Relationship Id="rId15" Type="http://schemas.openxmlformats.org/officeDocument/2006/relationships/image" Target="../media/image106.png"/><Relationship Id="rId23" Type="http://schemas.openxmlformats.org/officeDocument/2006/relationships/image" Target="../media/image114.png"/><Relationship Id="rId10" Type="http://schemas.openxmlformats.org/officeDocument/2006/relationships/image" Target="../media/image101.png"/><Relationship Id="rId19" Type="http://schemas.openxmlformats.org/officeDocument/2006/relationships/image" Target="../media/image110.png"/><Relationship Id="rId4" Type="http://schemas.openxmlformats.org/officeDocument/2006/relationships/image" Target="../media/image95.png"/><Relationship Id="rId9" Type="http://schemas.openxmlformats.org/officeDocument/2006/relationships/image" Target="../media/image100.png"/><Relationship Id="rId14" Type="http://schemas.openxmlformats.org/officeDocument/2006/relationships/image" Target="../media/image105.png"/><Relationship Id="rId22" Type="http://schemas.openxmlformats.org/officeDocument/2006/relationships/image" Target="../media/image113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13" Type="http://schemas.openxmlformats.org/officeDocument/2006/relationships/image" Target="../media/image126.png"/><Relationship Id="rId18" Type="http://schemas.openxmlformats.org/officeDocument/2006/relationships/image" Target="../media/image8.png"/><Relationship Id="rId26" Type="http://schemas.openxmlformats.org/officeDocument/2006/relationships/image" Target="../media/image134.png"/><Relationship Id="rId3" Type="http://schemas.openxmlformats.org/officeDocument/2006/relationships/image" Target="../media/image116.png"/><Relationship Id="rId21" Type="http://schemas.openxmlformats.org/officeDocument/2006/relationships/image" Target="../media/image130.png"/><Relationship Id="rId7" Type="http://schemas.openxmlformats.org/officeDocument/2006/relationships/image" Target="../media/image120.png"/><Relationship Id="rId12" Type="http://schemas.openxmlformats.org/officeDocument/2006/relationships/image" Target="../media/image125.png"/><Relationship Id="rId17" Type="http://schemas.openxmlformats.org/officeDocument/2006/relationships/image" Target="../media/image128.png"/><Relationship Id="rId25" Type="http://schemas.openxmlformats.org/officeDocument/2006/relationships/image" Target="../media/image7.png"/><Relationship Id="rId2" Type="http://schemas.openxmlformats.org/officeDocument/2006/relationships/notesSlide" Target="../notesSlides/notesSlide53.xml"/><Relationship Id="rId16" Type="http://schemas.openxmlformats.org/officeDocument/2006/relationships/image" Target="../media/image13.png"/><Relationship Id="rId20" Type="http://schemas.openxmlformats.org/officeDocument/2006/relationships/image" Target="../media/image29.png"/><Relationship Id="rId29" Type="http://schemas.openxmlformats.org/officeDocument/2006/relationships/image" Target="../media/image136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19.png"/><Relationship Id="rId11" Type="http://schemas.openxmlformats.org/officeDocument/2006/relationships/image" Target="../media/image124.png"/><Relationship Id="rId24" Type="http://schemas.openxmlformats.org/officeDocument/2006/relationships/image" Target="../media/image133.png"/><Relationship Id="rId5" Type="http://schemas.openxmlformats.org/officeDocument/2006/relationships/image" Target="../media/image118.png"/><Relationship Id="rId15" Type="http://schemas.openxmlformats.org/officeDocument/2006/relationships/image" Target="../media/image14.png"/><Relationship Id="rId23" Type="http://schemas.openxmlformats.org/officeDocument/2006/relationships/image" Target="../media/image132.png"/><Relationship Id="rId28" Type="http://schemas.openxmlformats.org/officeDocument/2006/relationships/image" Target="../media/image135.png"/><Relationship Id="rId10" Type="http://schemas.openxmlformats.org/officeDocument/2006/relationships/image" Target="../media/image123.png"/><Relationship Id="rId19" Type="http://schemas.openxmlformats.org/officeDocument/2006/relationships/image" Target="../media/image129.png"/><Relationship Id="rId4" Type="http://schemas.openxmlformats.org/officeDocument/2006/relationships/image" Target="../media/image117.png"/><Relationship Id="rId9" Type="http://schemas.openxmlformats.org/officeDocument/2006/relationships/image" Target="../media/image122.png"/><Relationship Id="rId14" Type="http://schemas.openxmlformats.org/officeDocument/2006/relationships/image" Target="../media/image127.png"/><Relationship Id="rId22" Type="http://schemas.openxmlformats.org/officeDocument/2006/relationships/image" Target="../media/image131.png"/><Relationship Id="rId27" Type="http://schemas.openxmlformats.org/officeDocument/2006/relationships/image" Target="../media/image12.png"/><Relationship Id="rId30" Type="http://schemas.openxmlformats.org/officeDocument/2006/relationships/image" Target="../media/image137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png"/><Relationship Id="rId13" Type="http://schemas.openxmlformats.org/officeDocument/2006/relationships/image" Target="../media/image148.png"/><Relationship Id="rId18" Type="http://schemas.openxmlformats.org/officeDocument/2006/relationships/image" Target="../media/image153.png"/><Relationship Id="rId3" Type="http://schemas.openxmlformats.org/officeDocument/2006/relationships/image" Target="../media/image138.png"/><Relationship Id="rId21" Type="http://schemas.openxmlformats.org/officeDocument/2006/relationships/image" Target="../media/image156.png"/><Relationship Id="rId7" Type="http://schemas.openxmlformats.org/officeDocument/2006/relationships/image" Target="../media/image142.png"/><Relationship Id="rId12" Type="http://schemas.openxmlformats.org/officeDocument/2006/relationships/image" Target="../media/image147.png"/><Relationship Id="rId17" Type="http://schemas.openxmlformats.org/officeDocument/2006/relationships/image" Target="../media/image152.png"/><Relationship Id="rId2" Type="http://schemas.openxmlformats.org/officeDocument/2006/relationships/notesSlide" Target="../notesSlides/notesSlide54.xml"/><Relationship Id="rId16" Type="http://schemas.openxmlformats.org/officeDocument/2006/relationships/image" Target="../media/image151.png"/><Relationship Id="rId20" Type="http://schemas.openxmlformats.org/officeDocument/2006/relationships/image" Target="../media/image155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41.png"/><Relationship Id="rId11" Type="http://schemas.openxmlformats.org/officeDocument/2006/relationships/image" Target="../media/image146.png"/><Relationship Id="rId5" Type="http://schemas.openxmlformats.org/officeDocument/2006/relationships/image" Target="../media/image140.png"/><Relationship Id="rId15" Type="http://schemas.openxmlformats.org/officeDocument/2006/relationships/image" Target="../media/image150.png"/><Relationship Id="rId10" Type="http://schemas.openxmlformats.org/officeDocument/2006/relationships/image" Target="../media/image145.png"/><Relationship Id="rId19" Type="http://schemas.openxmlformats.org/officeDocument/2006/relationships/image" Target="../media/image154.png"/><Relationship Id="rId4" Type="http://schemas.openxmlformats.org/officeDocument/2006/relationships/image" Target="../media/image139.png"/><Relationship Id="rId9" Type="http://schemas.openxmlformats.org/officeDocument/2006/relationships/image" Target="../media/image144.png"/><Relationship Id="rId14" Type="http://schemas.openxmlformats.org/officeDocument/2006/relationships/image" Target="../media/image149.png"/><Relationship Id="rId22" Type="http://schemas.openxmlformats.org/officeDocument/2006/relationships/image" Target="../media/image157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jpe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59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jpe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.png"/><Relationship Id="rId4" Type="http://schemas.openxmlformats.org/officeDocument/2006/relationships/image" Target="../media/image18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2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7710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otus.ru</a:t>
            </a:r>
            <a:endParaRPr dirty="0"/>
          </a:p>
        </p:txBody>
      </p:sp>
      <p:sp>
        <p:nvSpPr>
          <p:cNvPr id="138" name="Google Shape;138;p32"/>
          <p:cNvSpPr txBox="1">
            <a:spLocks noGrp="1"/>
          </p:cNvSpPr>
          <p:nvPr>
            <p:ph type="title"/>
          </p:nvPr>
        </p:nvSpPr>
        <p:spPr>
          <a:xfrm>
            <a:off x="534600" y="1776000"/>
            <a:ext cx="7654200" cy="218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400" dirty="0" err="1" smtClean="0"/>
              <a:t>Linq</a:t>
            </a:r>
            <a:r>
              <a:rPr lang="ru-RU" sz="4400" dirty="0" smtClean="0"/>
              <a:t> запросы</a:t>
            </a:r>
            <a:endParaRPr sz="4400" dirty="0"/>
          </a:p>
        </p:txBody>
      </p:sp>
    </p:spTree>
    <p:extLst>
      <p:ext uri="{BB962C8B-B14F-4D97-AF65-F5344CB8AC3E}">
        <p14:creationId xmlns:p14="http://schemas.microsoft.com/office/powerpoint/2010/main" xmlns="" val="41366534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41"/>
          <p:cNvSpPr txBox="1"/>
          <p:nvPr/>
        </p:nvSpPr>
        <p:spPr>
          <a:xfrm>
            <a:off x="521225" y="1683400"/>
            <a:ext cx="2120400" cy="7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" sz="12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курсов</a:t>
            </a:r>
            <a:r>
              <a:rPr lang="ru"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для junior, middle, senior специалистов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1" name="Google Shape;221;p41"/>
          <p:cNvSpPr txBox="1"/>
          <p:nvPr/>
        </p:nvSpPr>
        <p:spPr>
          <a:xfrm>
            <a:off x="666425" y="1124124"/>
            <a:ext cx="1830000" cy="6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rPr lang="ru" sz="3100" b="1" i="0" u="none" strike="noStrike" cap="none">
                <a:solidFill>
                  <a:srgbClr val="FF7700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r>
              <a:rPr lang="ru" sz="3100" b="1">
                <a:solidFill>
                  <a:srgbClr val="FF7700"/>
                </a:solidFill>
                <a:latin typeface="Roboto"/>
                <a:ea typeface="Roboto"/>
                <a:cs typeface="Roboto"/>
                <a:sym typeface="Roboto"/>
              </a:rPr>
              <a:t>7</a:t>
            </a:r>
            <a:r>
              <a:rPr lang="ru" sz="3100" b="1" i="0" u="none" strike="noStrike" cap="none">
                <a:solidFill>
                  <a:srgbClr val="FF7700"/>
                </a:solidFill>
                <a:latin typeface="Roboto"/>
                <a:ea typeface="Roboto"/>
                <a:cs typeface="Roboto"/>
                <a:sym typeface="Roboto"/>
              </a:rPr>
              <a:t>0+</a:t>
            </a:r>
            <a:endParaRPr sz="3100" b="1" i="0" u="none" strike="noStrike" cap="none">
              <a:solidFill>
                <a:srgbClr val="FF77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22" name="Google Shape;222;p41"/>
          <p:cNvPicPr preferRelativeResize="0"/>
          <p:nvPr/>
        </p:nvPicPr>
        <p:blipFill rotWithShape="1">
          <a:blip r:embed="rId3">
            <a:alphaModFix/>
          </a:blip>
          <a:srcRect l="1114" r="1124"/>
          <a:stretch/>
        </p:blipFill>
        <p:spPr>
          <a:xfrm>
            <a:off x="6031050" y="0"/>
            <a:ext cx="3112951" cy="2617950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41"/>
          <p:cNvSpPr txBox="1"/>
          <p:nvPr/>
        </p:nvSpPr>
        <p:spPr>
          <a:xfrm>
            <a:off x="3074550" y="1683400"/>
            <a:ext cx="2798700" cy="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" sz="12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преподавателей </a:t>
            </a:r>
            <a:r>
              <a:rPr lang="ru"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делятся знаниями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"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 реальными кейсами</a:t>
            </a:r>
            <a:endParaRPr sz="12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4" name="Google Shape;224;p41"/>
          <p:cNvSpPr txBox="1"/>
          <p:nvPr/>
        </p:nvSpPr>
        <p:spPr>
          <a:xfrm>
            <a:off x="3074550" y="1124114"/>
            <a:ext cx="1830000" cy="6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rPr lang="ru" sz="3100" b="1" i="0" u="none" strike="noStrike" cap="none">
                <a:solidFill>
                  <a:srgbClr val="FF7700"/>
                </a:solidFill>
                <a:latin typeface="Roboto"/>
                <a:ea typeface="Roboto"/>
                <a:cs typeface="Roboto"/>
                <a:sym typeface="Roboto"/>
              </a:rPr>
              <a:t>600+</a:t>
            </a:r>
            <a:endParaRPr sz="3100" b="1" i="0" u="none" strike="noStrike" cap="none">
              <a:solidFill>
                <a:srgbClr val="FF77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5" name="Google Shape;225;p41"/>
          <p:cNvSpPr txBox="1"/>
          <p:nvPr/>
        </p:nvSpPr>
        <p:spPr>
          <a:xfrm>
            <a:off x="3081224" y="3528225"/>
            <a:ext cx="1990200" cy="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" sz="12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выпускников </a:t>
            </a:r>
            <a:r>
              <a:rPr lang="ru"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уже прошли обучение </a:t>
            </a:r>
            <a:endParaRPr sz="12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6" name="Google Shape;226;p41"/>
          <p:cNvSpPr txBox="1"/>
          <p:nvPr/>
        </p:nvSpPr>
        <p:spPr>
          <a:xfrm>
            <a:off x="3081221" y="2968941"/>
            <a:ext cx="1830000" cy="6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rPr lang="ru" sz="3100" b="1">
                <a:solidFill>
                  <a:srgbClr val="FF7700"/>
                </a:solidFill>
                <a:latin typeface="Roboto"/>
                <a:ea typeface="Roboto"/>
                <a:cs typeface="Roboto"/>
                <a:sym typeface="Roboto"/>
              </a:rPr>
              <a:t>38</a:t>
            </a:r>
            <a:r>
              <a:rPr lang="ru" sz="3100" b="1" i="0" u="none" strike="noStrike" cap="none">
                <a:solidFill>
                  <a:srgbClr val="FF7700"/>
                </a:solidFill>
                <a:latin typeface="Roboto"/>
                <a:ea typeface="Roboto"/>
                <a:cs typeface="Roboto"/>
                <a:sym typeface="Roboto"/>
              </a:rPr>
              <a:t> 000+</a:t>
            </a:r>
            <a:endParaRPr sz="3100" b="1" i="0" u="none" strike="noStrike" cap="none">
              <a:solidFill>
                <a:srgbClr val="FF77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7" name="Google Shape;227;p41"/>
          <p:cNvSpPr txBox="1"/>
          <p:nvPr/>
        </p:nvSpPr>
        <p:spPr>
          <a:xfrm>
            <a:off x="5663573" y="3528217"/>
            <a:ext cx="3185700" cy="7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" sz="12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ИТ-специалистов </a:t>
            </a:r>
            <a:r>
              <a:rPr lang="ru"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в сообществе, читают материалы, учатся</a:t>
            </a:r>
            <a:r>
              <a:rPr lang="ru" sz="120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 общаются </a:t>
            </a:r>
            <a:endParaRPr sz="12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"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на наших площадках</a:t>
            </a:r>
            <a:endParaRPr sz="12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8" name="Google Shape;228;p41"/>
          <p:cNvSpPr txBox="1"/>
          <p:nvPr/>
        </p:nvSpPr>
        <p:spPr>
          <a:xfrm>
            <a:off x="5663572" y="2968941"/>
            <a:ext cx="2798700" cy="6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rPr lang="ru" sz="3100" b="1">
                <a:solidFill>
                  <a:srgbClr val="FF7700"/>
                </a:solidFill>
                <a:latin typeface="Roboto"/>
                <a:ea typeface="Roboto"/>
                <a:cs typeface="Roboto"/>
                <a:sym typeface="Roboto"/>
              </a:rPr>
              <a:t>500</a:t>
            </a:r>
            <a:r>
              <a:rPr lang="ru" sz="3100" b="1" i="0" u="none" strike="noStrike" cap="none">
                <a:solidFill>
                  <a:srgbClr val="FF7700"/>
                </a:solidFill>
                <a:latin typeface="Roboto"/>
                <a:ea typeface="Roboto"/>
                <a:cs typeface="Roboto"/>
                <a:sym typeface="Roboto"/>
              </a:rPr>
              <a:t> 000+</a:t>
            </a:r>
            <a:endParaRPr sz="3100" b="1" i="0" u="none" strike="noStrike" cap="none">
              <a:solidFill>
                <a:srgbClr val="FF77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9" name="Google Shape;229;p41"/>
          <p:cNvSpPr txBox="1"/>
          <p:nvPr/>
        </p:nvSpPr>
        <p:spPr>
          <a:xfrm>
            <a:off x="500550" y="330725"/>
            <a:ext cx="8520600" cy="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100" b="1">
                <a:latin typeface="Roboto"/>
                <a:ea typeface="Roboto"/>
                <a:cs typeface="Roboto"/>
                <a:sym typeface="Roboto"/>
              </a:rPr>
              <a:t>Мы в цифрах</a:t>
            </a:r>
            <a:endParaRPr sz="31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0" name="Google Shape;230;p41"/>
          <p:cNvSpPr txBox="1"/>
          <p:nvPr/>
        </p:nvSpPr>
        <p:spPr>
          <a:xfrm>
            <a:off x="606575" y="3526275"/>
            <a:ext cx="1882500" cy="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" sz="1200" b="1">
                <a:latin typeface="Roboto"/>
                <a:ea typeface="Roboto"/>
                <a:cs typeface="Roboto"/>
                <a:sym typeface="Roboto"/>
              </a:rPr>
              <a:t>лет </a:t>
            </a:r>
            <a:r>
              <a:rPr lang="ru" sz="1200">
                <a:latin typeface="Roboto"/>
                <a:ea typeface="Roboto"/>
                <a:cs typeface="Roboto"/>
                <a:sym typeface="Roboto"/>
              </a:rPr>
              <a:t>со дня основания компании</a:t>
            </a:r>
            <a:endParaRPr sz="12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1" name="Google Shape;231;p41"/>
          <p:cNvSpPr txBox="1"/>
          <p:nvPr/>
        </p:nvSpPr>
        <p:spPr>
          <a:xfrm>
            <a:off x="787650" y="2968950"/>
            <a:ext cx="1106400" cy="6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rPr lang="ru" sz="3100" b="1">
                <a:solidFill>
                  <a:srgbClr val="FF7700"/>
                </a:solidFill>
                <a:latin typeface="Roboto"/>
                <a:ea typeface="Roboto"/>
                <a:cs typeface="Roboto"/>
                <a:sym typeface="Roboto"/>
              </a:rPr>
              <a:t>7</a:t>
            </a:r>
            <a:endParaRPr sz="3100" b="1" i="0" u="none" strike="noStrike" cap="none">
              <a:solidFill>
                <a:srgbClr val="FF77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3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Цели вебинара</a:t>
            </a:r>
            <a:endParaRPr dirty="0"/>
          </a:p>
        </p:txBody>
      </p:sp>
      <p:graphicFrame>
        <p:nvGraphicFramePr>
          <p:cNvPr id="242" name="Google Shape;242;p43"/>
          <p:cNvGraphicFramePr/>
          <p:nvPr>
            <p:extLst>
              <p:ext uri="{D42A27DB-BD31-4B8C-83A1-F6EECF244321}">
                <p14:modId xmlns:p14="http://schemas.microsoft.com/office/powerpoint/2010/main" xmlns="" val="3780615979"/>
              </p:ext>
            </p:extLst>
          </p:nvPr>
        </p:nvGraphicFramePr>
        <p:xfrm>
          <a:off x="952500" y="1544194"/>
          <a:ext cx="7239000" cy="1392906"/>
        </p:xfrm>
        <a:graphic>
          <a:graphicData uri="http://schemas.openxmlformats.org/drawingml/2006/table">
            <a:tbl>
              <a:tblPr>
                <a:noFill/>
                <a:tableStyleId>{94049BB3-00C0-4E36-B14F-18F9014FF099}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FF77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b="1">
                        <a:solidFill>
                          <a:srgbClr val="FF77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" dirty="0" smtClean="0">
                          <a:solidFill>
                            <a:srgbClr val="3F3F3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Узнать,</a:t>
                      </a:r>
                      <a:r>
                        <a:rPr lang="ru" baseline="0" dirty="0" smtClean="0">
                          <a:solidFill>
                            <a:srgbClr val="3F3F3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что такое </a:t>
                      </a:r>
                      <a:r>
                        <a:rPr lang="en-US" baseline="0" dirty="0" err="1" smtClean="0">
                          <a:solidFill>
                            <a:srgbClr val="3F3F3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linq</a:t>
                      </a:r>
                      <a:endParaRPr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FF77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b="1">
                        <a:solidFill>
                          <a:srgbClr val="FF77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" dirty="0" smtClean="0">
                          <a:solidFill>
                            <a:srgbClr val="3F3F3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Познакомиться</a:t>
                      </a:r>
                      <a:r>
                        <a:rPr lang="en-US" baseline="0" dirty="0" smtClean="0">
                          <a:solidFill>
                            <a:srgbClr val="3F3F3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-RU" baseline="0" dirty="0" smtClean="0">
                          <a:solidFill>
                            <a:srgbClr val="3F3F3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с провайдерами данных </a:t>
                      </a:r>
                      <a:r>
                        <a:rPr lang="en-US" baseline="0" dirty="0" err="1" smtClean="0">
                          <a:solidFill>
                            <a:srgbClr val="3F3F3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linq</a:t>
                      </a:r>
                      <a:r>
                        <a:rPr lang="ru-RU" baseline="0" dirty="0" smtClean="0">
                          <a:solidFill>
                            <a:srgbClr val="3F3F3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-запросов</a:t>
                      </a:r>
                      <a:endParaRPr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 dirty="0">
                          <a:solidFill>
                            <a:srgbClr val="FF77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</a:t>
                      </a:r>
                      <a:r>
                        <a:rPr lang="ru" b="1" dirty="0" smtClean="0">
                          <a:solidFill>
                            <a:srgbClr val="FF77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.</a:t>
                      </a:r>
                      <a:endParaRPr b="1" dirty="0">
                        <a:solidFill>
                          <a:srgbClr val="FF77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" dirty="0" smtClean="0">
                          <a:solidFill>
                            <a:srgbClr val="3F3F3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Познакомиться с синтаксисом запросов </a:t>
                      </a:r>
                      <a:r>
                        <a:rPr lang="en-US" dirty="0" err="1" smtClean="0">
                          <a:solidFill>
                            <a:srgbClr val="3F3F3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linq</a:t>
                      </a:r>
                      <a:r>
                        <a:rPr lang="ru-RU" dirty="0" smtClean="0">
                          <a:solidFill>
                            <a:srgbClr val="3F3F3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в декларативном</a:t>
                      </a:r>
                      <a:r>
                        <a:rPr lang="ru-RU" baseline="0" dirty="0" smtClean="0">
                          <a:solidFill>
                            <a:srgbClr val="3F3F3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синтаксисе и в синтаксисе </a:t>
                      </a:r>
                      <a:r>
                        <a:rPr lang="en-US" baseline="0" dirty="0" smtClean="0">
                          <a:solidFill>
                            <a:srgbClr val="3F3F3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Fluent API</a:t>
                      </a:r>
                      <a:endParaRPr lang="en-US" dirty="0" smtClean="0">
                        <a:solidFill>
                          <a:srgbClr val="3F3F3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243" name="Google Shape;243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77621" y="258179"/>
            <a:ext cx="652375" cy="65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4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Что такое </a:t>
            </a:r>
            <a:r>
              <a:rPr lang="en-US" dirty="0" err="1" smtClean="0"/>
              <a:t>linq</a:t>
            </a:r>
            <a:r>
              <a:rPr lang="en-US" dirty="0"/>
              <a:t>?</a:t>
            </a:r>
            <a:endParaRPr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5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Что такое </a:t>
            </a:r>
            <a:r>
              <a:rPr lang="en-US" dirty="0" err="1" smtClean="0"/>
              <a:t>linq</a:t>
            </a:r>
            <a:r>
              <a:rPr lang="ru-RU" dirty="0" smtClean="0"/>
              <a:t>?</a:t>
            </a:r>
            <a:endParaRPr dirty="0"/>
          </a:p>
        </p:txBody>
      </p:sp>
      <p:sp>
        <p:nvSpPr>
          <p:cNvPr id="254" name="Google Shape;254;p45"/>
          <p:cNvSpPr txBox="1">
            <a:spLocks noGrp="1"/>
          </p:cNvSpPr>
          <p:nvPr>
            <p:ph type="body" idx="1"/>
          </p:nvPr>
        </p:nvSpPr>
        <p:spPr>
          <a:xfrm>
            <a:off x="500550" y="1369325"/>
            <a:ext cx="7666200" cy="20828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120650" lvl="0" indent="0">
              <a:lnSpc>
                <a:spcPct val="100000"/>
              </a:lnSpc>
              <a:spcBef>
                <a:spcPts val="1000"/>
              </a:spcBef>
              <a:buClr>
                <a:srgbClr val="ED7D31"/>
              </a:buClr>
              <a:buNone/>
            </a:pPr>
            <a:r>
              <a:rPr lang="en-US" dirty="0" err="1"/>
              <a:t>Linq</a:t>
            </a:r>
            <a:r>
              <a:rPr lang="ru-RU" dirty="0"/>
              <a:t>(</a:t>
            </a:r>
            <a:r>
              <a:rPr lang="en-US" b="1" dirty="0"/>
              <a:t>Language Integrated Query</a:t>
            </a:r>
            <a:r>
              <a:rPr lang="ru-RU" dirty="0"/>
              <a:t>) – это синтаксис в .</a:t>
            </a:r>
            <a:r>
              <a:rPr lang="en-US" dirty="0"/>
              <a:t>net</a:t>
            </a:r>
            <a:r>
              <a:rPr lang="ru-RU" dirty="0"/>
              <a:t>-языках, спроектированный для работы с источниками данных, так как коллекции, базы данных, </a:t>
            </a:r>
            <a:r>
              <a:rPr lang="en-US" dirty="0"/>
              <a:t>XML</a:t>
            </a:r>
            <a:r>
              <a:rPr lang="ru-RU" dirty="0" smtClean="0"/>
              <a:t>-доку</a:t>
            </a:r>
            <a:r>
              <a:rPr lang="ru-RU" dirty="0"/>
              <a:t>м</a:t>
            </a:r>
            <a:r>
              <a:rPr lang="ru-RU" dirty="0" smtClean="0"/>
              <a:t>енты </a:t>
            </a:r>
            <a:r>
              <a:rPr lang="ru-RU" dirty="0"/>
              <a:t>и пр</a:t>
            </a:r>
            <a:r>
              <a:rPr lang="ru-RU" dirty="0" smtClean="0"/>
              <a:t>.</a:t>
            </a:r>
          </a:p>
          <a:p>
            <a:pPr marL="120650" lvl="0" indent="0">
              <a:lnSpc>
                <a:spcPct val="100000"/>
              </a:lnSpc>
              <a:spcBef>
                <a:spcPts val="1000"/>
              </a:spcBef>
              <a:buClr>
                <a:srgbClr val="ED7D31"/>
              </a:buClr>
              <a:buNone/>
            </a:pPr>
            <a:r>
              <a:rPr lang="en-US" dirty="0" err="1" smtClean="0"/>
              <a:t>Linq</a:t>
            </a:r>
            <a:r>
              <a:rPr lang="en-US" dirty="0" smtClean="0"/>
              <a:t>-</a:t>
            </a:r>
            <a:r>
              <a:rPr lang="ru-RU" dirty="0" smtClean="0"/>
              <a:t>запрос – это </a:t>
            </a:r>
            <a:r>
              <a:rPr lang="ru-RU" dirty="0"/>
              <a:t>способ выполнения операций с </a:t>
            </a:r>
            <a:r>
              <a:rPr lang="ru-RU" dirty="0" smtClean="0"/>
              <a:t>данными, </a:t>
            </a:r>
            <a:r>
              <a:rPr lang="ru-RU" dirty="0"/>
              <a:t>который интегрирован </a:t>
            </a:r>
            <a:r>
              <a:rPr lang="ru-RU" dirty="0" smtClean="0"/>
              <a:t>в </a:t>
            </a:r>
            <a:r>
              <a:rPr lang="ru-RU" dirty="0"/>
              <a:t>язык.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5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Из чего состоит </a:t>
            </a:r>
            <a:r>
              <a:rPr lang="en-US" dirty="0" err="1" smtClean="0"/>
              <a:t>linq</a:t>
            </a:r>
            <a:r>
              <a:rPr lang="ru-RU" dirty="0" smtClean="0"/>
              <a:t>-запрос</a:t>
            </a:r>
            <a:endParaRPr dirty="0"/>
          </a:p>
        </p:txBody>
      </p:sp>
      <p:sp>
        <p:nvSpPr>
          <p:cNvPr id="254" name="Google Shape;254;p45"/>
          <p:cNvSpPr txBox="1">
            <a:spLocks noGrp="1"/>
          </p:cNvSpPr>
          <p:nvPr>
            <p:ph type="body" idx="1"/>
          </p:nvPr>
        </p:nvSpPr>
        <p:spPr>
          <a:xfrm>
            <a:off x="374072" y="1149927"/>
            <a:ext cx="4266695" cy="326769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120650" lvl="0" indent="0">
              <a:lnSpc>
                <a:spcPct val="100000"/>
              </a:lnSpc>
              <a:spcBef>
                <a:spcPts val="1000"/>
              </a:spcBef>
              <a:buClr>
                <a:srgbClr val="ED7D31"/>
              </a:buClr>
              <a:buNone/>
            </a:pPr>
            <a:r>
              <a:rPr lang="ru-RU" dirty="0" smtClean="0"/>
              <a:t>Все </a:t>
            </a:r>
            <a:r>
              <a:rPr lang="en-US" dirty="0" err="1" smtClean="0"/>
              <a:t>linq</a:t>
            </a:r>
            <a:r>
              <a:rPr lang="en-US" dirty="0" smtClean="0"/>
              <a:t>–</a:t>
            </a:r>
            <a:r>
              <a:rPr lang="ru-RU" dirty="0" smtClean="0"/>
              <a:t>запросы</a:t>
            </a:r>
            <a:r>
              <a:rPr lang="en-US" dirty="0" smtClean="0"/>
              <a:t> </a:t>
            </a:r>
            <a:r>
              <a:rPr lang="ru-RU" dirty="0" smtClean="0"/>
              <a:t>подразумевают в себе 3 следующие действия:</a:t>
            </a:r>
          </a:p>
          <a:p>
            <a:pPr marL="463550" lvl="0" indent="-342900">
              <a:lnSpc>
                <a:spcPct val="100000"/>
              </a:lnSpc>
              <a:spcBef>
                <a:spcPts val="1000"/>
              </a:spcBef>
              <a:buClr>
                <a:srgbClr val="ED7D31"/>
              </a:buClr>
              <a:buFont typeface="+mj-lt"/>
              <a:buAutoNum type="arabicPeriod"/>
            </a:pPr>
            <a:r>
              <a:rPr lang="ru-RU" dirty="0" smtClean="0"/>
              <a:t>Выбор источника данных</a:t>
            </a:r>
          </a:p>
          <a:p>
            <a:pPr marL="463550" lvl="0" indent="-342900">
              <a:lnSpc>
                <a:spcPct val="100000"/>
              </a:lnSpc>
              <a:spcBef>
                <a:spcPts val="1000"/>
              </a:spcBef>
              <a:buClr>
                <a:srgbClr val="ED7D31"/>
              </a:buClr>
              <a:buFont typeface="+mj-lt"/>
              <a:buAutoNum type="arabicPeriod"/>
            </a:pPr>
            <a:r>
              <a:rPr lang="ru-RU" dirty="0" smtClean="0"/>
              <a:t>Описание тела запроса</a:t>
            </a:r>
          </a:p>
          <a:p>
            <a:pPr marL="463550" lvl="0" indent="-342900">
              <a:lnSpc>
                <a:spcPct val="100000"/>
              </a:lnSpc>
              <a:spcBef>
                <a:spcPts val="1000"/>
              </a:spcBef>
              <a:buClr>
                <a:srgbClr val="ED7D31"/>
              </a:buClr>
              <a:buFont typeface="+mj-lt"/>
              <a:buAutoNum type="arabicPeriod"/>
            </a:pPr>
            <a:r>
              <a:rPr lang="ru-RU" dirty="0" smtClean="0"/>
              <a:t>Выполнение запроса</a:t>
            </a:r>
            <a:endParaRPr dirty="0"/>
          </a:p>
        </p:txBody>
      </p:sp>
      <p:pic>
        <p:nvPicPr>
          <p:cNvPr id="1026" name="Picture 2" descr="Diagram of the complete LINQ query operation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260976" y="1083872"/>
            <a:ext cx="2886075" cy="333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265430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5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Отложенное и немедленное выполнение</a:t>
            </a:r>
            <a:endParaRPr dirty="0"/>
          </a:p>
        </p:txBody>
      </p:sp>
      <p:sp>
        <p:nvSpPr>
          <p:cNvPr id="2" name="Текст 1"/>
          <p:cNvSpPr>
            <a:spLocks noGrp="1"/>
          </p:cNvSpPr>
          <p:nvPr>
            <p:ph type="body" idx="1"/>
          </p:nvPr>
        </p:nvSpPr>
        <p:spPr>
          <a:xfrm>
            <a:off x="414411" y="1247564"/>
            <a:ext cx="8265763" cy="2993131"/>
          </a:xfrm>
        </p:spPr>
        <p:txBody>
          <a:bodyPr>
            <a:normAutofit/>
          </a:bodyPr>
          <a:lstStyle/>
          <a:p>
            <a:pPr marL="120650" indent="0">
              <a:buNone/>
            </a:pPr>
            <a:r>
              <a:rPr lang="ru-RU" b="1" dirty="0"/>
              <a:t>Отложенное выполнение (</a:t>
            </a:r>
            <a:r>
              <a:rPr lang="ru-RU" b="1" dirty="0" err="1"/>
              <a:t>Deferred</a:t>
            </a:r>
            <a:r>
              <a:rPr lang="ru-RU" b="1" dirty="0"/>
              <a:t> </a:t>
            </a:r>
            <a:r>
              <a:rPr lang="ru-RU" b="1" dirty="0" err="1"/>
              <a:t>Execution</a:t>
            </a:r>
            <a:r>
              <a:rPr lang="ru-RU" b="1" dirty="0"/>
              <a:t>)</a:t>
            </a:r>
            <a:r>
              <a:rPr lang="ru-RU" dirty="0"/>
              <a:t> в LINQ — это механизм, при котором запрос не выполняется в момент его создания, а </a:t>
            </a:r>
            <a:r>
              <a:rPr lang="ru-RU" dirty="0" smtClean="0"/>
              <a:t>откладывается </a:t>
            </a:r>
            <a:r>
              <a:rPr lang="ru-RU" dirty="0"/>
              <a:t>до тех пор, пока к данным не будет фактического обращения</a:t>
            </a:r>
            <a:r>
              <a:rPr lang="ru-RU" dirty="0" smtClean="0"/>
              <a:t>.</a:t>
            </a:r>
          </a:p>
          <a:p>
            <a:pPr marL="120650" indent="0">
              <a:buNone/>
            </a:pPr>
            <a:r>
              <a:rPr lang="ru-RU" dirty="0"/>
              <a:t>Существуют методы, которые вызывают </a:t>
            </a:r>
            <a:r>
              <a:rPr lang="ru-RU" b="1"/>
              <a:t>немедленное </a:t>
            </a:r>
            <a:r>
              <a:rPr lang="ru-RU" b="1" smtClean="0"/>
              <a:t>выполнение (</a:t>
            </a:r>
            <a:r>
              <a:rPr lang="en-US" b="1" dirty="0" smtClean="0"/>
              <a:t>Immediate</a:t>
            </a:r>
            <a:r>
              <a:rPr lang="ru-RU" b="1" dirty="0" smtClean="0"/>
              <a:t> </a:t>
            </a:r>
            <a:r>
              <a:rPr lang="ru-RU" b="1" dirty="0" err="1" smtClean="0"/>
              <a:t>Execution</a:t>
            </a:r>
            <a:r>
              <a:rPr lang="ru-RU" b="1" dirty="0" smtClean="0"/>
              <a:t>)</a:t>
            </a:r>
            <a:r>
              <a:rPr lang="ru-RU" dirty="0" smtClean="0"/>
              <a:t> </a:t>
            </a:r>
            <a:r>
              <a:rPr lang="ru-RU" dirty="0"/>
              <a:t>запроса и загрузку данных в память. В основном это агрегатные функции и методы возвращения коллекции</a:t>
            </a:r>
            <a:r>
              <a:rPr lang="ru-RU" dirty="0" smtClean="0"/>
              <a:t>.</a:t>
            </a:r>
            <a:endParaRPr lang="en-US" dirty="0" smtClean="0"/>
          </a:p>
          <a:p>
            <a:pPr marL="120650" indent="0">
              <a:buNone/>
            </a:pPr>
            <a:r>
              <a:rPr lang="ru-RU" dirty="0" smtClean="0">
                <a:hlinkClick r:id="rId3"/>
              </a:rPr>
              <a:t>Классификационная таблица</a:t>
            </a:r>
            <a:endParaRPr lang="ru-RU" dirty="0" smtClean="0"/>
          </a:p>
          <a:p>
            <a:pPr marL="12065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xmlns="" val="3202757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4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Провайдеры данных </a:t>
            </a:r>
            <a:r>
              <a:rPr lang="en-US" dirty="0" err="1" smtClean="0"/>
              <a:t>linq</a:t>
            </a:r>
            <a:r>
              <a:rPr lang="en-US" dirty="0" smtClean="0"/>
              <a:t>-</a:t>
            </a:r>
            <a:r>
              <a:rPr lang="ru-RU" dirty="0" smtClean="0"/>
              <a:t>запросов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xmlns="" val="189444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5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Провайдеры данных, доступные в </a:t>
            </a:r>
            <a:r>
              <a:rPr lang="en-US" dirty="0" err="1" smtClean="0"/>
              <a:t>linq</a:t>
            </a:r>
            <a:endParaRPr dirty="0"/>
          </a:p>
        </p:txBody>
      </p:sp>
      <p:sp>
        <p:nvSpPr>
          <p:cNvPr id="254" name="Google Shape;254;p45"/>
          <p:cNvSpPr txBox="1">
            <a:spLocks noGrp="1"/>
          </p:cNvSpPr>
          <p:nvPr>
            <p:ph type="body" idx="1"/>
          </p:nvPr>
        </p:nvSpPr>
        <p:spPr>
          <a:xfrm>
            <a:off x="500550" y="1059872"/>
            <a:ext cx="7947711" cy="35518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120650" indent="0">
              <a:buNone/>
            </a:pPr>
            <a:r>
              <a:rPr lang="ru-RU" dirty="0" smtClean="0"/>
              <a:t>Все запросы можно отправлять в любой источник данных, реализующий интерфейс </a:t>
            </a:r>
            <a:r>
              <a:rPr lang="en-US" dirty="0" err="1" smtClean="0"/>
              <a:t>IEnumerable</a:t>
            </a:r>
            <a:r>
              <a:rPr lang="en-US" dirty="0" smtClean="0"/>
              <a:t>&lt;T&gt;</a:t>
            </a:r>
            <a:r>
              <a:rPr lang="ru-RU" dirty="0" smtClean="0"/>
              <a:t>, такие как:</a:t>
            </a:r>
          </a:p>
          <a:p>
            <a:pPr marL="463550" indent="-342900">
              <a:buFont typeface="+mj-lt"/>
              <a:buAutoNum type="arabicPeriod"/>
            </a:pPr>
            <a:r>
              <a:rPr lang="ru-RU" b="1" dirty="0" smtClean="0"/>
              <a:t>LINQ </a:t>
            </a:r>
            <a:r>
              <a:rPr lang="ru-RU" b="1" dirty="0" err="1"/>
              <a:t>to</a:t>
            </a:r>
            <a:r>
              <a:rPr lang="ru-RU" b="1" dirty="0"/>
              <a:t> </a:t>
            </a:r>
            <a:r>
              <a:rPr lang="ru-RU" b="1" dirty="0" err="1"/>
              <a:t>Objects</a:t>
            </a:r>
            <a:r>
              <a:rPr lang="ru-RU" dirty="0"/>
              <a:t>: применяется для работы с массивами и коллекциями</a:t>
            </a:r>
          </a:p>
          <a:p>
            <a:pPr marL="463550" indent="-342900">
              <a:buFont typeface="+mj-lt"/>
              <a:buAutoNum type="arabicPeriod"/>
            </a:pPr>
            <a:r>
              <a:rPr lang="ru-RU" b="1" dirty="0"/>
              <a:t>LINQ </a:t>
            </a:r>
            <a:r>
              <a:rPr lang="ru-RU" b="1" dirty="0" err="1"/>
              <a:t>to</a:t>
            </a:r>
            <a:r>
              <a:rPr lang="ru-RU" b="1" dirty="0"/>
              <a:t> </a:t>
            </a:r>
            <a:r>
              <a:rPr lang="ru-RU" b="1" dirty="0" err="1"/>
              <a:t>Entities</a:t>
            </a:r>
            <a:r>
              <a:rPr lang="ru-RU" dirty="0"/>
              <a:t>: используется при обращении к базам данных через технологию </a:t>
            </a:r>
            <a:r>
              <a:rPr lang="ru-RU" dirty="0" err="1"/>
              <a:t>Entity</a:t>
            </a:r>
            <a:r>
              <a:rPr lang="ru-RU" dirty="0"/>
              <a:t> </a:t>
            </a:r>
            <a:r>
              <a:rPr lang="ru-RU" dirty="0" err="1"/>
              <a:t>Framework</a:t>
            </a:r>
            <a:endParaRPr lang="ru-RU" dirty="0"/>
          </a:p>
          <a:p>
            <a:pPr marL="463550" indent="-342900">
              <a:buFont typeface="+mj-lt"/>
              <a:buAutoNum type="arabicPeriod"/>
            </a:pPr>
            <a:r>
              <a:rPr lang="ru-RU" b="1" dirty="0"/>
              <a:t>LINQ </a:t>
            </a:r>
            <a:r>
              <a:rPr lang="ru-RU" b="1" dirty="0" err="1"/>
              <a:t>to</a:t>
            </a:r>
            <a:r>
              <a:rPr lang="ru-RU" b="1" dirty="0"/>
              <a:t> XML</a:t>
            </a:r>
            <a:r>
              <a:rPr lang="ru-RU" dirty="0"/>
              <a:t>: применяется при работе с файлами XML</a:t>
            </a:r>
          </a:p>
          <a:p>
            <a:pPr marL="463550" indent="-342900">
              <a:buFont typeface="+mj-lt"/>
              <a:buAutoNum type="arabicPeriod"/>
            </a:pPr>
            <a:r>
              <a:rPr lang="ru-RU" b="1" dirty="0"/>
              <a:t>LINQ </a:t>
            </a:r>
            <a:r>
              <a:rPr lang="ru-RU" b="1" dirty="0" err="1"/>
              <a:t>to</a:t>
            </a:r>
            <a:r>
              <a:rPr lang="ru-RU" b="1" dirty="0"/>
              <a:t> </a:t>
            </a:r>
            <a:r>
              <a:rPr lang="ru-RU" b="1" dirty="0" err="1"/>
              <a:t>DataSet</a:t>
            </a:r>
            <a:r>
              <a:rPr lang="ru-RU" dirty="0"/>
              <a:t>: применяется при работе с объектом </a:t>
            </a:r>
            <a:r>
              <a:rPr lang="ru-RU" dirty="0" err="1"/>
              <a:t>DataSet</a:t>
            </a:r>
            <a:endParaRPr lang="ru-RU" dirty="0"/>
          </a:p>
          <a:p>
            <a:pPr marL="463550" indent="-342900">
              <a:buFont typeface="+mj-lt"/>
              <a:buAutoNum type="arabicPeriod"/>
            </a:pPr>
            <a:r>
              <a:rPr lang="ru-RU" b="1" dirty="0" err="1"/>
              <a:t>Parallel</a:t>
            </a:r>
            <a:r>
              <a:rPr lang="ru-RU" b="1" dirty="0"/>
              <a:t> LINQ (PLINQ)</a:t>
            </a:r>
            <a:r>
              <a:rPr lang="ru-RU" dirty="0"/>
              <a:t>: используется для выполнения параллельных запросов</a:t>
            </a:r>
          </a:p>
          <a:p>
            <a:pPr>
              <a:buFontTx/>
              <a:buChar char="-"/>
            </a:pPr>
            <a:endParaRPr lang="en-US" dirty="0" smtClean="0"/>
          </a:p>
          <a:p>
            <a:pPr>
              <a:buFontTx/>
              <a:buChar char="-"/>
            </a:pPr>
            <a:endParaRPr lang="ru-RU" dirty="0" smtClean="0"/>
          </a:p>
          <a:p>
            <a:pPr>
              <a:buFontTx/>
              <a:buChar char="-"/>
            </a:pPr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xmlns="" val="3031471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5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Интерфейс </a:t>
            </a:r>
            <a:r>
              <a:rPr lang="en-US" dirty="0" err="1" smtClean="0"/>
              <a:t>IQueryable</a:t>
            </a:r>
            <a:r>
              <a:rPr lang="en-US" dirty="0" smtClean="0"/>
              <a:t>&lt;T&gt;</a:t>
            </a:r>
            <a:endParaRPr dirty="0"/>
          </a:p>
        </p:txBody>
      </p:sp>
      <p:sp>
        <p:nvSpPr>
          <p:cNvPr id="254" name="Google Shape;254;p45"/>
          <p:cNvSpPr txBox="1">
            <a:spLocks noGrp="1"/>
          </p:cNvSpPr>
          <p:nvPr>
            <p:ph type="body" idx="1"/>
          </p:nvPr>
        </p:nvSpPr>
        <p:spPr>
          <a:xfrm>
            <a:off x="500550" y="1059872"/>
            <a:ext cx="4200969" cy="33597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120650" indent="0">
              <a:buNone/>
            </a:pPr>
            <a:r>
              <a:rPr lang="ru-RU" b="1" dirty="0" err="1" smtClean="0"/>
              <a:t>IQueryable</a:t>
            </a:r>
            <a:r>
              <a:rPr lang="ru-RU" b="1" dirty="0" smtClean="0"/>
              <a:t>&lt;T&gt;</a:t>
            </a:r>
            <a:r>
              <a:rPr lang="ru-RU" dirty="0" smtClean="0"/>
              <a:t> — это интерфейс, который используется в LINQ для создания запросов к удаленным источникам данных</a:t>
            </a:r>
            <a:r>
              <a:rPr lang="en-US" dirty="0" smtClean="0"/>
              <a:t>.</a:t>
            </a:r>
          </a:p>
          <a:p>
            <a:pPr marL="120650" indent="0">
              <a:buNone/>
            </a:pPr>
            <a:endParaRPr lang="en-US" dirty="0" smtClean="0"/>
          </a:p>
          <a:p>
            <a:pPr marL="120650" lvl="0" indent="0">
              <a:buNone/>
            </a:pPr>
            <a:r>
              <a:rPr lang="ru-RU" altLang="ru-RU" sz="1400" b="1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Используйте </a:t>
            </a:r>
            <a:r>
              <a:rPr lang="ru-RU" altLang="ru-RU" sz="1400" b="1" i="1" dirty="0" err="1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IQueryable</a:t>
            </a:r>
            <a:r>
              <a:rPr lang="ru-RU" altLang="ru-RU" sz="1400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, когда работаете с удаленными источниками данных, например, с базами данных или веб-сервисами. </a:t>
            </a:r>
          </a:p>
          <a:p>
            <a:pPr marL="120650" lvl="0" indent="0">
              <a:buNone/>
            </a:pPr>
            <a:r>
              <a:rPr lang="ru-RU" altLang="ru-RU" sz="1400" b="1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Используйте </a:t>
            </a:r>
            <a:r>
              <a:rPr lang="ru-RU" altLang="ru-RU" sz="1400" b="1" i="1" dirty="0" err="1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IEnumerable</a:t>
            </a:r>
            <a:r>
              <a:rPr lang="ru-RU" altLang="ru-RU" sz="1400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, когда данные уже находятся в памяти, например, в списке, массиве или другой коллекции. </a:t>
            </a:r>
            <a:endParaRPr lang="en-US" dirty="0" smtClean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1519" y="1000540"/>
            <a:ext cx="3834460" cy="3419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031471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4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4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Варианты синтаксиса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xmlns="" val="2681438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3"/>
          <p:cNvSpPr txBox="1"/>
          <p:nvPr/>
        </p:nvSpPr>
        <p:spPr>
          <a:xfrm>
            <a:off x="1635875" y="772125"/>
            <a:ext cx="79353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100" b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Проверить, идет ли запись</a:t>
            </a:r>
            <a:endParaRPr sz="21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4" name="Google Shape;144;p33"/>
          <p:cNvSpPr txBox="1"/>
          <p:nvPr/>
        </p:nvSpPr>
        <p:spPr>
          <a:xfrm>
            <a:off x="766725" y="1805199"/>
            <a:ext cx="7935300" cy="129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Напишите </a:t>
            </a:r>
            <a:r>
              <a:rPr lang="ru" sz="3500" b="1">
                <a:solidFill>
                  <a:schemeClr val="dk1"/>
                </a:solidFill>
                <a:highlight>
                  <a:schemeClr val="lt1"/>
                </a:highlight>
              </a:rPr>
              <a:t>«</a:t>
            </a:r>
            <a:r>
              <a:rPr lang="ru" sz="3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+</a:t>
            </a:r>
            <a:r>
              <a:rPr lang="ru" sz="3500" b="1">
                <a:solidFill>
                  <a:schemeClr val="dk1"/>
                </a:solidFill>
                <a:highlight>
                  <a:schemeClr val="lt1"/>
                </a:highlight>
              </a:rPr>
              <a:t>»</a:t>
            </a:r>
            <a:r>
              <a:rPr lang="ru" sz="3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в чат, если меня слышно и видно</a:t>
            </a:r>
            <a:endParaRPr sz="35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5" name="Google Shape;145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7275" y="3516281"/>
            <a:ext cx="526796" cy="52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3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84856" y="3516281"/>
            <a:ext cx="526796" cy="52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33"/>
          <p:cNvPicPr preferRelativeResize="0"/>
          <p:nvPr/>
        </p:nvPicPr>
        <p:blipFill rotWithShape="1">
          <a:blip r:embed="rId5">
            <a:alphaModFix/>
          </a:blip>
          <a:srcRect l="99" r="99"/>
          <a:stretch/>
        </p:blipFill>
        <p:spPr>
          <a:xfrm>
            <a:off x="880825" y="1032408"/>
            <a:ext cx="642317" cy="3211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5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Варианты написания запросов</a:t>
            </a:r>
            <a:endParaRPr dirty="0"/>
          </a:p>
        </p:txBody>
      </p:sp>
      <p:sp>
        <p:nvSpPr>
          <p:cNvPr id="254" name="Google Shape;254;p45"/>
          <p:cNvSpPr txBox="1">
            <a:spLocks noGrp="1"/>
          </p:cNvSpPr>
          <p:nvPr>
            <p:ph type="body" idx="1"/>
          </p:nvPr>
        </p:nvSpPr>
        <p:spPr>
          <a:xfrm>
            <a:off x="374072" y="1149927"/>
            <a:ext cx="8028709" cy="344978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120650" lvl="0" indent="0">
              <a:lnSpc>
                <a:spcPct val="100000"/>
              </a:lnSpc>
              <a:spcBef>
                <a:spcPts val="1000"/>
              </a:spcBef>
              <a:buClr>
                <a:srgbClr val="ED7D31"/>
              </a:buClr>
              <a:buNone/>
            </a:pPr>
            <a:r>
              <a:rPr lang="ru-RU" dirty="0" smtClean="0"/>
              <a:t>Существует 2 формы написания</a:t>
            </a:r>
            <a:r>
              <a:rPr lang="en-US" dirty="0"/>
              <a:t> </a:t>
            </a:r>
            <a:r>
              <a:rPr lang="en-US" dirty="0" err="1" smtClean="0"/>
              <a:t>linq</a:t>
            </a:r>
            <a:r>
              <a:rPr lang="en-US" dirty="0" smtClean="0"/>
              <a:t>-</a:t>
            </a:r>
            <a:r>
              <a:rPr lang="ru-RU" dirty="0" smtClean="0"/>
              <a:t>запросов:</a:t>
            </a:r>
          </a:p>
          <a:p>
            <a:pPr marL="463550" lvl="0" indent="-342900">
              <a:lnSpc>
                <a:spcPct val="100000"/>
              </a:lnSpc>
              <a:spcBef>
                <a:spcPts val="1000"/>
              </a:spcBef>
              <a:buClr>
                <a:srgbClr val="ED7D31"/>
              </a:buClr>
              <a:buFont typeface="+mj-lt"/>
              <a:buAutoNum type="arabicPeriod"/>
            </a:pPr>
            <a:r>
              <a:rPr lang="ru-RU" dirty="0" smtClean="0"/>
              <a:t>Декларативный синтаксис/синтаксис запросов/</a:t>
            </a:r>
            <a:r>
              <a:rPr lang="en-US" dirty="0" smtClean="0"/>
              <a:t>SQL-</a:t>
            </a:r>
            <a:r>
              <a:rPr lang="ru-RU" dirty="0" smtClean="0"/>
              <a:t>подобный синтаксис</a:t>
            </a:r>
          </a:p>
          <a:p>
            <a:pPr marL="463550" lvl="0" indent="-342900">
              <a:lnSpc>
                <a:spcPct val="100000"/>
              </a:lnSpc>
              <a:spcBef>
                <a:spcPts val="1000"/>
              </a:spcBef>
              <a:buClr>
                <a:srgbClr val="ED7D31"/>
              </a:buClr>
              <a:buFont typeface="+mj-lt"/>
              <a:buAutoNum type="arabicPeriod"/>
            </a:pPr>
            <a:r>
              <a:rPr lang="en-US" dirty="0" smtClean="0"/>
              <a:t>Fluent API/</a:t>
            </a:r>
            <a:r>
              <a:rPr lang="ru-RU" dirty="0" smtClean="0"/>
              <a:t>Метод-синтаксис/</a:t>
            </a:r>
            <a:r>
              <a:rPr lang="ru-RU" dirty="0" err="1" smtClean="0"/>
              <a:t>Недекларативный</a:t>
            </a:r>
            <a:r>
              <a:rPr lang="ru-RU" dirty="0" smtClean="0"/>
              <a:t> синтаксис</a:t>
            </a:r>
          </a:p>
        </p:txBody>
      </p:sp>
    </p:spTree>
    <p:extLst>
      <p:ext uri="{BB962C8B-B14F-4D97-AF65-F5344CB8AC3E}">
        <p14:creationId xmlns:p14="http://schemas.microsoft.com/office/powerpoint/2010/main" xmlns="" val="1833493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5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Декларативный синтаксис</a:t>
            </a:r>
            <a:endParaRPr dirty="0"/>
          </a:p>
        </p:txBody>
      </p:sp>
      <p:sp>
        <p:nvSpPr>
          <p:cNvPr id="254" name="Google Shape;254;p45"/>
          <p:cNvSpPr txBox="1">
            <a:spLocks noGrp="1"/>
          </p:cNvSpPr>
          <p:nvPr>
            <p:ph type="body" idx="1"/>
          </p:nvPr>
        </p:nvSpPr>
        <p:spPr>
          <a:xfrm>
            <a:off x="564284" y="2680854"/>
            <a:ext cx="8028709" cy="17872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120650" indent="0">
              <a:buNone/>
            </a:pPr>
            <a:r>
              <a:rPr lang="ru-RU" dirty="0"/>
              <a:t>При использовании декларативного синтаксиса всегда используются 3 предложения:</a:t>
            </a:r>
          </a:p>
          <a:p>
            <a:pPr marL="463550" indent="-342900">
              <a:buFont typeface="+mj-lt"/>
              <a:buAutoNum type="arabicPeriod"/>
            </a:pPr>
            <a:r>
              <a:rPr lang="en-US" dirty="0" smtClean="0">
                <a:hlinkClick r:id="rId3"/>
              </a:rPr>
              <a:t>from</a:t>
            </a:r>
            <a:r>
              <a:rPr lang="en-US" dirty="0" smtClean="0"/>
              <a:t> </a:t>
            </a:r>
            <a:r>
              <a:rPr lang="ru-RU" dirty="0" smtClean="0"/>
              <a:t>– указывается псевдоним элемента источника </a:t>
            </a:r>
            <a:r>
              <a:rPr lang="ru-RU" dirty="0"/>
              <a:t>данных</a:t>
            </a:r>
            <a:r>
              <a:rPr lang="ru-RU" dirty="0" smtClean="0"/>
              <a:t>;</a:t>
            </a:r>
          </a:p>
          <a:p>
            <a:pPr marL="463550" indent="-342900">
              <a:buFont typeface="+mj-lt"/>
              <a:buAutoNum type="arabicPeriod"/>
            </a:pPr>
            <a:r>
              <a:rPr lang="en-US" u="sng" dirty="0" smtClean="0">
                <a:hlinkClick r:id="rId4"/>
              </a:rPr>
              <a:t>in</a:t>
            </a:r>
            <a:r>
              <a:rPr lang="en-US" dirty="0" smtClean="0"/>
              <a:t> - </a:t>
            </a:r>
            <a:r>
              <a:rPr lang="ru-RU" dirty="0" smtClean="0"/>
              <a:t>указывается источник данных</a:t>
            </a:r>
            <a:r>
              <a:rPr lang="en-US" dirty="0" smtClean="0"/>
              <a:t>;</a:t>
            </a:r>
            <a:endParaRPr lang="ru-RU" dirty="0"/>
          </a:p>
          <a:p>
            <a:pPr marL="463550" indent="-342900">
              <a:buFont typeface="+mj-lt"/>
              <a:buAutoNum type="arabicPeriod"/>
            </a:pPr>
            <a:r>
              <a:rPr lang="en-US" dirty="0" smtClean="0">
                <a:hlinkClick r:id="rId5"/>
              </a:rPr>
              <a:t>select</a:t>
            </a:r>
            <a:r>
              <a:rPr lang="ru-RU" dirty="0" smtClean="0"/>
              <a:t>/</a:t>
            </a:r>
            <a:r>
              <a:rPr lang="en-US" u="sng" dirty="0" smtClean="0">
                <a:hlinkClick r:id="rId6"/>
              </a:rPr>
              <a:t>group</a:t>
            </a:r>
            <a:r>
              <a:rPr lang="ru-RU" dirty="0" smtClean="0"/>
              <a:t> </a:t>
            </a:r>
            <a:r>
              <a:rPr lang="ru-RU" dirty="0"/>
              <a:t>– возвращаемые элементы данных.</a:t>
            </a:r>
            <a:endParaRPr lang="ru-RU" dirty="0" smtClean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9143" y="1067232"/>
            <a:ext cx="7943850" cy="145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48511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5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Fluent-</a:t>
            </a:r>
            <a:r>
              <a:rPr lang="ru-RU" dirty="0" smtClean="0"/>
              <a:t>синтаксис</a:t>
            </a:r>
            <a:endParaRPr dirty="0"/>
          </a:p>
        </p:txBody>
      </p:sp>
      <p:sp>
        <p:nvSpPr>
          <p:cNvPr id="254" name="Google Shape;254;p45"/>
          <p:cNvSpPr txBox="1">
            <a:spLocks noGrp="1"/>
          </p:cNvSpPr>
          <p:nvPr>
            <p:ph type="body" idx="1"/>
          </p:nvPr>
        </p:nvSpPr>
        <p:spPr>
          <a:xfrm>
            <a:off x="500550" y="1059872"/>
            <a:ext cx="4336493" cy="249171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120650" indent="0">
              <a:buNone/>
            </a:pPr>
            <a:r>
              <a:rPr lang="ru-RU" dirty="0"/>
              <a:t>При использовании </a:t>
            </a:r>
            <a:r>
              <a:rPr lang="ru-RU" dirty="0" smtClean="0"/>
              <a:t>метод-синтаксиса используются методы расширения интерфейса </a:t>
            </a:r>
            <a:r>
              <a:rPr lang="en-US" dirty="0" err="1" smtClean="0"/>
              <a:t>IEnumerable</a:t>
            </a:r>
            <a:r>
              <a:rPr lang="en-US" dirty="0" smtClean="0"/>
              <a:t>&lt;T&gt;</a:t>
            </a:r>
            <a:r>
              <a:rPr lang="ru-RU" dirty="0" smtClean="0"/>
              <a:t>. Просмотреть исходный код методов можно по </a:t>
            </a:r>
            <a:r>
              <a:rPr lang="ru-RU" dirty="0" smtClean="0">
                <a:hlinkClick r:id="rId3"/>
              </a:rPr>
              <a:t>ссылке</a:t>
            </a:r>
            <a:r>
              <a:rPr lang="ru-RU" dirty="0" smtClean="0"/>
              <a:t>. 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5232770" y="3460763"/>
            <a:ext cx="327749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>
                <a:solidFill>
                  <a:schemeClr val="accent1">
                    <a:lumMod val="75000"/>
                  </a:schemeClr>
                </a:solidFill>
                <a:latin typeface="Cascadia Mono" panose="020B0609020000020004" pitchFamily="49" charset="0"/>
              </a:rPr>
              <a:t>var</a:t>
            </a:r>
            <a:r>
              <a:rPr lang="en-US" sz="1600" dirty="0">
                <a:latin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Cascadia Mono" panose="020B0609020000020004" pitchFamily="49" charset="0"/>
              </a:rPr>
              <a:t>query</a:t>
            </a:r>
            <a:r>
              <a:rPr lang="en-US" sz="1600" dirty="0" smtClean="0">
                <a:latin typeface="Cascadia Mono" panose="020B0609020000020004" pitchFamily="49" charset="0"/>
              </a:rPr>
              <a:t> </a:t>
            </a:r>
            <a:r>
              <a:rPr lang="en-US" sz="1600" dirty="0">
                <a:latin typeface="Cascadia Mono" panose="020B0609020000020004" pitchFamily="49" charset="0"/>
              </a:rPr>
              <a:t>= </a:t>
            </a:r>
            <a:endParaRPr lang="en-US" sz="1600" dirty="0" smtClean="0">
              <a:latin typeface="Cascadia Mono" panose="020B0609020000020004" pitchFamily="49" charset="0"/>
            </a:endParaRPr>
          </a:p>
          <a:p>
            <a:r>
              <a:rPr lang="en-US" sz="1600" dirty="0" smtClean="0">
                <a:solidFill>
                  <a:schemeClr val="accent1">
                    <a:lumMod val="50000"/>
                  </a:schemeClr>
                </a:solidFill>
                <a:latin typeface="Cascadia Mono" panose="020B0609020000020004" pitchFamily="49" charset="0"/>
              </a:rPr>
              <a:t>numbers</a:t>
            </a:r>
          </a:p>
          <a:p>
            <a:r>
              <a:rPr lang="en-US" sz="1600" dirty="0" smtClean="0">
                <a:latin typeface="Cascadia Mono" panose="020B0609020000020004" pitchFamily="49" charset="0"/>
              </a:rPr>
              <a:t>.</a:t>
            </a:r>
            <a:r>
              <a:rPr lang="en-US" sz="1600" dirty="0" smtClean="0">
                <a:solidFill>
                  <a:schemeClr val="accent4">
                    <a:lumMod val="50000"/>
                  </a:schemeClr>
                </a:solidFill>
                <a:latin typeface="Cascadia Mono" panose="020B0609020000020004" pitchFamily="49" charset="0"/>
              </a:rPr>
              <a:t>Where</a:t>
            </a:r>
            <a:r>
              <a:rPr lang="en-US" sz="1600" dirty="0" smtClean="0">
                <a:latin typeface="Cascadia Mono" panose="020B0609020000020004" pitchFamily="49" charset="0"/>
              </a:rPr>
              <a:t>(</a:t>
            </a:r>
            <a:r>
              <a:rPr lang="en-US" sz="1600" dirty="0" smtClean="0">
                <a:solidFill>
                  <a:schemeClr val="accent1">
                    <a:lumMod val="50000"/>
                  </a:schemeClr>
                </a:solidFill>
                <a:latin typeface="Cascadia Mono" panose="020B0609020000020004" pitchFamily="49" charset="0"/>
              </a:rPr>
              <a:t>item</a:t>
            </a:r>
            <a:r>
              <a:rPr lang="en-US" sz="1600" dirty="0" smtClean="0">
                <a:latin typeface="Cascadia Mono" panose="020B0609020000020004" pitchFamily="49" charset="0"/>
              </a:rPr>
              <a:t> </a:t>
            </a:r>
            <a:r>
              <a:rPr lang="en-US" sz="1600" dirty="0">
                <a:latin typeface="Cascadia Mono" panose="020B0609020000020004" pitchFamily="49" charset="0"/>
              </a:rPr>
              <a:t>=&gt; 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Cascadia Mono" panose="020B0609020000020004" pitchFamily="49" charset="0"/>
              </a:rPr>
              <a:t>item</a:t>
            </a:r>
            <a:r>
              <a:rPr lang="en-US" sz="1600" dirty="0">
                <a:latin typeface="Cascadia Mono" panose="020B0609020000020004" pitchFamily="49" charset="0"/>
              </a:rPr>
              <a:t> &gt; </a:t>
            </a:r>
            <a:r>
              <a:rPr lang="en-US" sz="1600" dirty="0" smtClean="0">
                <a:latin typeface="Cascadia Mono" panose="020B0609020000020004" pitchFamily="49" charset="0"/>
              </a:rPr>
              <a:t>0)</a:t>
            </a:r>
          </a:p>
          <a:p>
            <a:r>
              <a:rPr lang="en-US" sz="1600" dirty="0" smtClean="0">
                <a:latin typeface="Cascadia Mono" panose="020B0609020000020004" pitchFamily="49" charset="0"/>
              </a:rPr>
              <a:t>.</a:t>
            </a:r>
            <a:r>
              <a:rPr lang="en-US" sz="1600" dirty="0">
                <a:solidFill>
                  <a:schemeClr val="accent4">
                    <a:lumMod val="50000"/>
                  </a:schemeClr>
                </a:solidFill>
                <a:latin typeface="Cascadia Mono" panose="020B0609020000020004" pitchFamily="49" charset="0"/>
              </a:rPr>
              <a:t>Select</a:t>
            </a:r>
            <a:r>
              <a:rPr lang="en-US" sz="1600" dirty="0">
                <a:latin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Cascadia Mono" panose="020B0609020000020004" pitchFamily="49" charset="0"/>
              </a:rPr>
              <a:t>item</a:t>
            </a:r>
            <a:r>
              <a:rPr lang="en-US" sz="1600" dirty="0">
                <a:latin typeface="Cascadia Mono" panose="020B0609020000020004" pitchFamily="49" charset="0"/>
              </a:rPr>
              <a:t>=&gt;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Cascadia Mono" panose="020B0609020000020004" pitchFamily="49" charset="0"/>
              </a:rPr>
              <a:t>item</a:t>
            </a:r>
            <a:r>
              <a:rPr lang="en-US" sz="1600" dirty="0">
                <a:latin typeface="Cascadia Mono" panose="020B0609020000020004" pitchFamily="49" charset="0"/>
              </a:rPr>
              <a:t>);</a:t>
            </a:r>
            <a:endParaRPr lang="ru-RU" sz="1600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4979142" y="1234030"/>
            <a:ext cx="3303467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 smtClean="0">
                <a:solidFill>
                  <a:schemeClr val="accent1">
                    <a:lumMod val="75000"/>
                  </a:schemeClr>
                </a:solidFill>
                <a:latin typeface="Cascadia Mono" panose="020B0609020000020004" pitchFamily="49" charset="0"/>
              </a:rPr>
              <a:t>var</a:t>
            </a:r>
            <a:r>
              <a:rPr lang="en-US" sz="1600" dirty="0" smtClean="0">
                <a:latin typeface="Cascadia Mono" panose="020B0609020000020004" pitchFamily="49" charset="0"/>
              </a:rPr>
              <a:t> </a:t>
            </a:r>
            <a:r>
              <a:rPr lang="en-US" sz="1600" dirty="0" smtClean="0">
                <a:solidFill>
                  <a:schemeClr val="accent1">
                    <a:lumMod val="50000"/>
                  </a:schemeClr>
                </a:solidFill>
                <a:latin typeface="Cascadia Mono" panose="020B0609020000020004" pitchFamily="49" charset="0"/>
              </a:rPr>
              <a:t>query</a:t>
            </a:r>
            <a:r>
              <a:rPr lang="en-US" sz="1600" dirty="0" smtClean="0">
                <a:latin typeface="Cascadia Mono" panose="020B0609020000020004" pitchFamily="49" charset="0"/>
              </a:rPr>
              <a:t> </a:t>
            </a:r>
            <a:r>
              <a:rPr lang="en-US" sz="1600" dirty="0">
                <a:latin typeface="Cascadia Mono" panose="020B0609020000020004" pitchFamily="49" charset="0"/>
              </a:rPr>
              <a:t>= </a:t>
            </a:r>
            <a:endParaRPr lang="en-US" sz="1600" dirty="0" smtClean="0">
              <a:latin typeface="Cascadia Mono" panose="020B0609020000020004" pitchFamily="49" charset="0"/>
            </a:endParaRPr>
          </a:p>
          <a:p>
            <a:r>
              <a:rPr lang="en-US" sz="1600" dirty="0" smtClean="0">
                <a:solidFill>
                  <a:schemeClr val="accent1">
                    <a:lumMod val="75000"/>
                  </a:schemeClr>
                </a:solidFill>
                <a:latin typeface="Cascadia Mono" panose="020B0609020000020004" pitchFamily="49" charset="0"/>
              </a:rPr>
              <a:t>	from</a:t>
            </a:r>
            <a:r>
              <a:rPr lang="en-US" sz="1600" dirty="0" smtClean="0">
                <a:latin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Cascadia Mono" panose="020B0609020000020004" pitchFamily="49" charset="0"/>
              </a:rPr>
              <a:t>n</a:t>
            </a:r>
            <a:r>
              <a:rPr lang="en-US" sz="1600" dirty="0">
                <a:latin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Cascadia Mono" panose="020B0609020000020004" pitchFamily="49" charset="0"/>
              </a:rPr>
              <a:t>in</a:t>
            </a:r>
            <a:r>
              <a:rPr lang="en-US" sz="1600" dirty="0">
                <a:latin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Cascadia Mono" panose="020B0609020000020004" pitchFamily="49" charset="0"/>
              </a:rPr>
              <a:t>numbers</a:t>
            </a:r>
          </a:p>
          <a:p>
            <a:r>
              <a:rPr lang="en-US" sz="1600" dirty="0">
                <a:latin typeface="Cascadia Mono" panose="020B0609020000020004" pitchFamily="49" charset="0"/>
              </a:rPr>
              <a:t>        </a:t>
            </a:r>
            <a:r>
              <a:rPr lang="en-US" sz="1600" dirty="0" smtClean="0">
                <a:solidFill>
                  <a:schemeClr val="accent1">
                    <a:lumMod val="75000"/>
                  </a:schemeClr>
                </a:solidFill>
                <a:latin typeface="Cascadia Mono" panose="020B0609020000020004" pitchFamily="49" charset="0"/>
              </a:rPr>
              <a:t>where</a:t>
            </a:r>
            <a:r>
              <a:rPr lang="en-US" sz="1600" dirty="0" smtClean="0">
                <a:latin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Cascadia Mono" panose="020B0609020000020004" pitchFamily="49" charset="0"/>
              </a:rPr>
              <a:t>n</a:t>
            </a:r>
            <a:r>
              <a:rPr lang="en-US" sz="1600" dirty="0">
                <a:latin typeface="Cascadia Mono" panose="020B0609020000020004" pitchFamily="49" charset="0"/>
              </a:rPr>
              <a:t> &gt; </a:t>
            </a:r>
            <a:r>
              <a:rPr lang="en-US" sz="1600" dirty="0" smtClean="0">
                <a:latin typeface="Cascadia Mono" panose="020B0609020000020004" pitchFamily="49" charset="0"/>
              </a:rPr>
              <a:t>0</a:t>
            </a:r>
            <a:endParaRPr lang="en-US" sz="1600" dirty="0">
              <a:latin typeface="Cascadia Mono" panose="020B0609020000020004" pitchFamily="49" charset="0"/>
            </a:endParaRPr>
          </a:p>
          <a:p>
            <a:r>
              <a:rPr lang="en-US" sz="1600" dirty="0">
                <a:latin typeface="Cascadia Mono" panose="020B0609020000020004" pitchFamily="49" charset="0"/>
              </a:rPr>
              <a:t>        </a:t>
            </a:r>
            <a:r>
              <a:rPr lang="en-US" sz="1600" dirty="0" smtClean="0">
                <a:solidFill>
                  <a:schemeClr val="accent1">
                    <a:lumMod val="75000"/>
                  </a:schemeClr>
                </a:solidFill>
                <a:latin typeface="Cascadia Mono" panose="020B0609020000020004" pitchFamily="49" charset="0"/>
              </a:rPr>
              <a:t>select</a:t>
            </a:r>
            <a:r>
              <a:rPr lang="en-US" sz="1600" dirty="0" smtClean="0">
                <a:latin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Cascadia Mono" panose="020B0609020000020004" pitchFamily="49" charset="0"/>
              </a:rPr>
              <a:t>n</a:t>
            </a:r>
            <a:r>
              <a:rPr lang="en-US" sz="1600" dirty="0">
                <a:latin typeface="Cascadia Mono" panose="020B0609020000020004" pitchFamily="49" charset="0"/>
              </a:rPr>
              <a:t>;</a:t>
            </a:r>
            <a:endParaRPr lang="ru-RU" sz="1600" dirty="0"/>
          </a:p>
        </p:txBody>
      </p:sp>
      <p:sp>
        <p:nvSpPr>
          <p:cNvPr id="6" name="Стрелка вниз 5"/>
          <p:cNvSpPr/>
          <p:nvPr/>
        </p:nvSpPr>
        <p:spPr>
          <a:xfrm>
            <a:off x="6318247" y="2557469"/>
            <a:ext cx="553271" cy="772889"/>
          </a:xfrm>
          <a:prstGeom prst="downArrow">
            <a:avLst>
              <a:gd name="adj1" fmla="val 50000"/>
              <a:gd name="adj2" fmla="val 7027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644465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5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56682" cy="7291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Особенности декларативного синтаксиса</a:t>
            </a:r>
            <a:endParaRPr dirty="0"/>
          </a:p>
        </p:txBody>
      </p:sp>
      <p:sp>
        <p:nvSpPr>
          <p:cNvPr id="254" name="Google Shape;254;p45"/>
          <p:cNvSpPr txBox="1">
            <a:spLocks noGrp="1"/>
          </p:cNvSpPr>
          <p:nvPr>
            <p:ph type="body" idx="1"/>
          </p:nvPr>
        </p:nvSpPr>
        <p:spPr>
          <a:xfrm>
            <a:off x="500550" y="1059872"/>
            <a:ext cx="7947711" cy="35518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120650" indent="0">
              <a:buNone/>
            </a:pPr>
            <a:r>
              <a:rPr lang="ru-RU" dirty="0" smtClean="0"/>
              <a:t>Декларативный подход не поддерживает:</a:t>
            </a:r>
          </a:p>
          <a:p>
            <a:pPr>
              <a:buFontTx/>
              <a:buChar char="-"/>
            </a:pPr>
            <a:r>
              <a:rPr lang="ru-RU" dirty="0" smtClean="0"/>
              <a:t>Агрегатные функции: </a:t>
            </a:r>
            <a:r>
              <a:rPr lang="en-US" sz="1800" dirty="0">
                <a:solidFill>
                  <a:srgbClr val="6699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Sum()</a:t>
            </a:r>
            <a:r>
              <a:rPr lang="en-US" sz="2400" dirty="0">
                <a:solidFill>
                  <a:srgbClr val="6699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>
                <a:solidFill>
                  <a:srgbClr val="6699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Count()</a:t>
            </a:r>
            <a:r>
              <a:rPr lang="en-US" sz="2400" dirty="0">
                <a:solidFill>
                  <a:srgbClr val="6699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>
                <a:solidFill>
                  <a:srgbClr val="6699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Max()</a:t>
            </a:r>
            <a:r>
              <a:rPr lang="en-US" sz="2400" dirty="0">
                <a:solidFill>
                  <a:srgbClr val="6699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>
                <a:solidFill>
                  <a:srgbClr val="6699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Min()</a:t>
            </a:r>
            <a:r>
              <a:rPr lang="en-US" sz="2400" dirty="0">
                <a:solidFill>
                  <a:srgbClr val="6699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>
                <a:solidFill>
                  <a:srgbClr val="6699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Average()</a:t>
            </a:r>
            <a:r>
              <a:rPr lang="en-US" dirty="0" smtClean="0"/>
              <a:t>;</a:t>
            </a:r>
          </a:p>
          <a:p>
            <a:pPr>
              <a:buFontTx/>
              <a:buChar char="-"/>
            </a:pPr>
            <a:r>
              <a:rPr lang="ru-RU" dirty="0" smtClean="0"/>
              <a:t>Методы пагинации</a:t>
            </a:r>
            <a:r>
              <a:rPr lang="en-US" dirty="0"/>
              <a:t>:</a:t>
            </a:r>
            <a:r>
              <a:rPr lang="ru-RU" dirty="0" smtClean="0"/>
              <a:t> </a:t>
            </a:r>
            <a:r>
              <a:rPr lang="en-US" sz="1800" dirty="0">
                <a:solidFill>
                  <a:srgbClr val="6699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Skip()</a:t>
            </a:r>
            <a:r>
              <a:rPr lang="en-US" sz="2400" dirty="0">
                <a:solidFill>
                  <a:srgbClr val="6699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rgbClr val="6699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SkipWhile</a:t>
            </a:r>
            <a:r>
              <a:rPr lang="en-US" sz="1800" dirty="0">
                <a:solidFill>
                  <a:srgbClr val="6699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()</a:t>
            </a:r>
            <a:r>
              <a:rPr lang="en-US" sz="2400" dirty="0">
                <a:solidFill>
                  <a:srgbClr val="6699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>
                <a:solidFill>
                  <a:srgbClr val="6699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Take()</a:t>
            </a:r>
            <a:r>
              <a:rPr lang="en-US" sz="2400" dirty="0">
                <a:solidFill>
                  <a:srgbClr val="6699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rgbClr val="6699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TakeWhile</a:t>
            </a:r>
            <a:r>
              <a:rPr lang="en-US" sz="1800" dirty="0" smtClean="0">
                <a:solidFill>
                  <a:srgbClr val="6699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()</a:t>
            </a:r>
            <a:r>
              <a:rPr lang="en-US" sz="1800" dirty="0">
                <a:latin typeface="Courier New" panose="02070309020205020404" pitchFamily="49" charset="0"/>
                <a:ea typeface="Times New Roman" panose="02020603050405020304" pitchFamily="18" charset="0"/>
              </a:rPr>
              <a:t>;</a:t>
            </a:r>
            <a:endParaRPr lang="en-US" sz="1800" dirty="0" smtClean="0">
              <a:latin typeface="Courier New" panose="02070309020205020404" pitchFamily="49" charset="0"/>
              <a:ea typeface="Times New Roman" panose="02020603050405020304" pitchFamily="18" charset="0"/>
            </a:endParaRPr>
          </a:p>
          <a:p>
            <a:pPr>
              <a:buFontTx/>
              <a:buChar char="-"/>
            </a:pPr>
            <a:r>
              <a:rPr lang="ru-RU" dirty="0" smtClean="0"/>
              <a:t>Метод</a:t>
            </a:r>
            <a:r>
              <a:rPr lang="ru-RU" dirty="0"/>
              <a:t>ы</a:t>
            </a:r>
            <a:r>
              <a:rPr lang="en-US" dirty="0" smtClean="0"/>
              <a:t> </a:t>
            </a:r>
            <a:r>
              <a:rPr lang="ru-RU" dirty="0"/>
              <a:t>для работы с порядком </a:t>
            </a:r>
            <a:r>
              <a:rPr lang="ru-RU" dirty="0" smtClean="0"/>
              <a:t>элементов</a:t>
            </a:r>
            <a:r>
              <a:rPr lang="en-US" dirty="0" smtClean="0"/>
              <a:t>:</a:t>
            </a:r>
            <a:r>
              <a:rPr lang="ru-RU" dirty="0" smtClean="0"/>
              <a:t> </a:t>
            </a:r>
            <a:r>
              <a:rPr lang="en-US" sz="1600" dirty="0" err="1">
                <a:solidFill>
                  <a:srgbClr val="6699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ThenBy</a:t>
            </a:r>
            <a:r>
              <a:rPr lang="ru-RU" sz="1600" dirty="0">
                <a:solidFill>
                  <a:srgbClr val="6699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()</a:t>
            </a:r>
            <a:r>
              <a:rPr lang="ru-RU" sz="2000" dirty="0">
                <a:solidFill>
                  <a:srgbClr val="6699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dirty="0" err="1">
                <a:solidFill>
                  <a:srgbClr val="6699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ThenByDescending</a:t>
            </a:r>
            <a:r>
              <a:rPr lang="ru-RU" sz="1600" dirty="0" smtClean="0">
                <a:solidFill>
                  <a:srgbClr val="6699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()</a:t>
            </a:r>
            <a:r>
              <a:rPr lang="en-US" sz="1600" dirty="0" smtClean="0">
                <a:latin typeface="Courier New" panose="02070309020205020404" pitchFamily="49" charset="0"/>
                <a:ea typeface="Times New Roman" panose="02020603050405020304" pitchFamily="18" charset="0"/>
              </a:rPr>
              <a:t>;</a:t>
            </a:r>
            <a:endParaRPr lang="ru-RU" sz="1600" dirty="0" smtClean="0">
              <a:latin typeface="Courier New" panose="02070309020205020404" pitchFamily="49" charset="0"/>
              <a:ea typeface="Times New Roman" panose="02020603050405020304" pitchFamily="18" charset="0"/>
            </a:endParaRPr>
          </a:p>
          <a:p>
            <a:pPr>
              <a:buFontTx/>
              <a:buChar char="-"/>
            </a:pPr>
            <a:r>
              <a:rPr lang="ru-RU" dirty="0"/>
              <a:t>Методы для работы с </a:t>
            </a:r>
            <a:r>
              <a:rPr lang="ru-RU" dirty="0" smtClean="0"/>
              <a:t>множествами: </a:t>
            </a:r>
            <a:r>
              <a:rPr lang="ru-RU" sz="1600" dirty="0" err="1">
                <a:solidFill>
                  <a:srgbClr val="6699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Distinct</a:t>
            </a:r>
            <a:r>
              <a:rPr lang="ru-RU" sz="1600" dirty="0">
                <a:solidFill>
                  <a:srgbClr val="6699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()</a:t>
            </a:r>
            <a:r>
              <a:rPr lang="ru-RU" sz="2000" dirty="0">
                <a:solidFill>
                  <a:srgbClr val="6699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1600" dirty="0" err="1">
                <a:solidFill>
                  <a:srgbClr val="6699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Union</a:t>
            </a:r>
            <a:r>
              <a:rPr lang="ru-RU" sz="1600" dirty="0">
                <a:solidFill>
                  <a:srgbClr val="6699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()</a:t>
            </a:r>
            <a:r>
              <a:rPr lang="ru-RU" sz="2000" dirty="0">
                <a:solidFill>
                  <a:srgbClr val="6699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1600" dirty="0" err="1">
                <a:solidFill>
                  <a:srgbClr val="6699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Intersect</a:t>
            </a:r>
            <a:r>
              <a:rPr lang="ru-RU" sz="1600" dirty="0">
                <a:solidFill>
                  <a:srgbClr val="6699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()</a:t>
            </a:r>
            <a:r>
              <a:rPr lang="ru-RU" sz="2000" dirty="0">
                <a:solidFill>
                  <a:srgbClr val="6699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1600" dirty="0" err="1">
                <a:solidFill>
                  <a:srgbClr val="6699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Except</a:t>
            </a:r>
            <a:r>
              <a:rPr lang="ru-RU" sz="1600" dirty="0" smtClean="0">
                <a:solidFill>
                  <a:srgbClr val="6699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()</a:t>
            </a:r>
            <a:r>
              <a:rPr lang="en-US" sz="1600" dirty="0" smtClean="0">
                <a:latin typeface="Courier New" panose="02070309020205020404" pitchFamily="49" charset="0"/>
                <a:ea typeface="Times New Roman" panose="02020603050405020304" pitchFamily="18" charset="0"/>
              </a:rPr>
              <a:t>;</a:t>
            </a:r>
          </a:p>
          <a:p>
            <a:pPr>
              <a:buFontTx/>
              <a:buChar char="-"/>
            </a:pPr>
            <a:r>
              <a:rPr lang="ru-RU" dirty="0" smtClean="0"/>
              <a:t>Отсутствует операция </a:t>
            </a:r>
            <a:r>
              <a:rPr lang="ru-RU" dirty="0"/>
              <a:t>группового </a:t>
            </a:r>
            <a:r>
              <a:rPr lang="ru-RU" dirty="0" smtClean="0"/>
              <a:t>соединения</a:t>
            </a:r>
            <a:r>
              <a:rPr lang="en-US" dirty="0" smtClean="0"/>
              <a:t>: </a:t>
            </a:r>
            <a:r>
              <a:rPr lang="ru-RU" sz="1800" dirty="0" err="1" smtClean="0">
                <a:solidFill>
                  <a:srgbClr val="6699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GroupJoin</a:t>
            </a:r>
            <a:r>
              <a:rPr lang="ru-RU" sz="1800" dirty="0" smtClean="0">
                <a:solidFill>
                  <a:srgbClr val="6699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()</a:t>
            </a:r>
            <a:r>
              <a:rPr lang="en-US" dirty="0" smtClean="0"/>
              <a:t>;</a:t>
            </a:r>
            <a:endParaRPr lang="ru-RU" dirty="0" smtClean="0"/>
          </a:p>
          <a:p>
            <a:pPr>
              <a:buFontTx/>
              <a:buChar char="-"/>
            </a:pPr>
            <a:r>
              <a:rPr lang="ru-RU" dirty="0"/>
              <a:t>Экзистенциальные запросы</a:t>
            </a:r>
            <a:r>
              <a:rPr lang="ru-RU" dirty="0" smtClean="0"/>
              <a:t>: </a:t>
            </a:r>
            <a:r>
              <a:rPr lang="ru-RU" sz="1800" dirty="0" err="1">
                <a:solidFill>
                  <a:srgbClr val="6699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Any</a:t>
            </a:r>
            <a:r>
              <a:rPr lang="ru-RU" sz="1800" dirty="0">
                <a:solidFill>
                  <a:srgbClr val="6699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(), </a:t>
            </a:r>
            <a:r>
              <a:rPr lang="ru-RU" sz="1800" dirty="0" err="1">
                <a:solidFill>
                  <a:srgbClr val="6699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All</a:t>
            </a:r>
            <a:r>
              <a:rPr lang="ru-RU" sz="1800" dirty="0">
                <a:solidFill>
                  <a:srgbClr val="6699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(), </a:t>
            </a:r>
            <a:r>
              <a:rPr lang="ru-RU" sz="1800" dirty="0" err="1">
                <a:solidFill>
                  <a:srgbClr val="6699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Contains</a:t>
            </a:r>
            <a:r>
              <a:rPr lang="ru-RU" sz="1800" dirty="0" smtClean="0">
                <a:solidFill>
                  <a:srgbClr val="6699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(</a:t>
            </a:r>
            <a:r>
              <a:rPr lang="en-US" sz="1800" dirty="0" smtClean="0">
                <a:solidFill>
                  <a:srgbClr val="6699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)</a:t>
            </a:r>
            <a:r>
              <a:rPr lang="en-US" sz="1800" dirty="0" smtClean="0">
                <a:latin typeface="Courier New" panose="02070309020205020404" pitchFamily="49" charset="0"/>
                <a:ea typeface="Times New Roman" panose="02020603050405020304" pitchFamily="18" charset="0"/>
              </a:rPr>
              <a:t>.</a:t>
            </a:r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xmlns="" val="156626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5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dirty="0"/>
              <a:t>Особенности </a:t>
            </a:r>
            <a:r>
              <a:rPr lang="en-US" dirty="0" smtClean="0"/>
              <a:t>Fluent API</a:t>
            </a:r>
            <a:endParaRPr dirty="0"/>
          </a:p>
        </p:txBody>
      </p:sp>
      <p:sp>
        <p:nvSpPr>
          <p:cNvPr id="254" name="Google Shape;254;p45"/>
          <p:cNvSpPr txBox="1">
            <a:spLocks noGrp="1"/>
          </p:cNvSpPr>
          <p:nvPr>
            <p:ph type="body" idx="1"/>
          </p:nvPr>
        </p:nvSpPr>
        <p:spPr>
          <a:xfrm>
            <a:off x="500550" y="1059872"/>
            <a:ext cx="7947711" cy="35518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120650" indent="0">
              <a:buNone/>
            </a:pPr>
            <a:r>
              <a:rPr lang="ru-RU" dirty="0" smtClean="0"/>
              <a:t>Метод-синтаксис не поддерживает:</a:t>
            </a:r>
          </a:p>
          <a:p>
            <a:pPr>
              <a:buFontTx/>
              <a:buChar char="-"/>
            </a:pPr>
            <a:r>
              <a:rPr lang="ru-RU" dirty="0" smtClean="0"/>
              <a:t>Запросы с ключевым словом </a:t>
            </a:r>
            <a:r>
              <a:rPr lang="ru-RU" sz="1800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let</a:t>
            </a:r>
            <a:r>
              <a:rPr lang="en-US" dirty="0" smtClean="0"/>
              <a:t>;</a:t>
            </a:r>
          </a:p>
          <a:p>
            <a:pPr>
              <a:buFontTx/>
              <a:buChar char="-"/>
            </a:pPr>
            <a:r>
              <a:rPr lang="ru-RU" dirty="0" smtClean="0"/>
              <a:t>Запросы с ключевым словом</a:t>
            </a:r>
            <a:r>
              <a:rPr lang="en-US" dirty="0" smtClean="0"/>
              <a:t> </a:t>
            </a:r>
            <a:r>
              <a:rPr lang="ru-RU" sz="1800" dirty="0" err="1" smtClean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into</a:t>
            </a:r>
            <a:r>
              <a:rPr lang="ru-RU" sz="1400" dirty="0" smtClean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dirty="0">
              <a:cs typeface="Times New Roman" panose="02020603050405020304" pitchFamily="18" charset="0"/>
            </a:endParaRPr>
          </a:p>
          <a:p>
            <a:pPr>
              <a:buFontTx/>
              <a:buChar char="-"/>
            </a:pPr>
            <a:endParaRPr lang="ru-RU" dirty="0" smtClean="0"/>
          </a:p>
          <a:p>
            <a:pPr>
              <a:buFontTx/>
              <a:buChar char="-"/>
            </a:pPr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xmlns="" val="2913875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4"/>
          <p:cNvSpPr txBox="1">
            <a:spLocks noGrp="1"/>
          </p:cNvSpPr>
          <p:nvPr>
            <p:ph type="title"/>
          </p:nvPr>
        </p:nvSpPr>
        <p:spPr>
          <a:xfrm>
            <a:off x="956224" y="396400"/>
            <a:ext cx="7730575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Категории запросов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xmlns="" val="4032434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5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Категории запросов</a:t>
            </a:r>
            <a:endParaRPr dirty="0"/>
          </a:p>
        </p:txBody>
      </p:sp>
      <p:sp>
        <p:nvSpPr>
          <p:cNvPr id="254" name="Google Shape;254;p45"/>
          <p:cNvSpPr txBox="1">
            <a:spLocks noGrp="1"/>
          </p:cNvSpPr>
          <p:nvPr>
            <p:ph type="body" idx="1"/>
          </p:nvPr>
        </p:nvSpPr>
        <p:spPr>
          <a:xfrm>
            <a:off x="500550" y="1059872"/>
            <a:ext cx="7947711" cy="35518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120650" indent="0">
              <a:buNone/>
            </a:pPr>
            <a:r>
              <a:rPr lang="ru-RU" dirty="0" smtClean="0"/>
              <a:t>Категории запросов делятся на 3 большие группы:</a:t>
            </a:r>
          </a:p>
          <a:p>
            <a:pPr marL="463550" lvl="0" indent="-342900">
              <a:buFont typeface="+mj-lt"/>
              <a:buAutoNum type="arabicPeriod"/>
            </a:pPr>
            <a:r>
              <a:rPr lang="ru-RU" dirty="0"/>
              <a:t>Выборка данных без изменения элементов (</a:t>
            </a:r>
            <a:r>
              <a:rPr lang="ru-RU" dirty="0" smtClean="0"/>
              <a:t>сортировка или фильтрация).</a:t>
            </a:r>
            <a:endParaRPr lang="ru-RU" dirty="0"/>
          </a:p>
          <a:p>
            <a:pPr marL="463550" lvl="0" indent="-342900">
              <a:buFont typeface="+mj-lt"/>
              <a:buAutoNum type="arabicPeriod"/>
            </a:pPr>
            <a:r>
              <a:rPr lang="ru-RU" dirty="0"/>
              <a:t>Выборка данных с </a:t>
            </a:r>
            <a:r>
              <a:rPr lang="ru-RU" dirty="0" smtClean="0"/>
              <a:t>трансформацией, либо выводом нового типа</a:t>
            </a:r>
            <a:r>
              <a:rPr lang="en-US" dirty="0" smtClean="0"/>
              <a:t> (</a:t>
            </a:r>
            <a:r>
              <a:rPr lang="ru-RU" dirty="0" smtClean="0"/>
              <a:t>выборка или группировка с новым возвращаемым типом</a:t>
            </a:r>
            <a:r>
              <a:rPr lang="en-US" dirty="0" smtClean="0"/>
              <a:t>)</a:t>
            </a:r>
            <a:r>
              <a:rPr lang="ru-RU" dirty="0" smtClean="0"/>
              <a:t>. </a:t>
            </a:r>
          </a:p>
          <a:p>
            <a:pPr marL="463550" indent="-342900">
              <a:buFont typeface="+mj-lt"/>
              <a:buAutoNum type="arabicPeriod"/>
            </a:pPr>
            <a:r>
              <a:rPr lang="ru-RU" dirty="0" smtClean="0"/>
              <a:t>Извлечение информации о последовательности (агрегатные функции).</a:t>
            </a:r>
            <a:r>
              <a:rPr lang="en-US" dirty="0" smtClean="0"/>
              <a:t> </a:t>
            </a:r>
            <a:r>
              <a:rPr lang="ru-RU" dirty="0" smtClean="0"/>
              <a:t>Недоступно при использовании декларативного синтаксиса.</a:t>
            </a:r>
          </a:p>
        </p:txBody>
      </p:sp>
    </p:spTree>
    <p:extLst>
      <p:ext uri="{BB962C8B-B14F-4D97-AF65-F5344CB8AC3E}">
        <p14:creationId xmlns:p14="http://schemas.microsoft.com/office/powerpoint/2010/main" xmlns="" val="527839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4"/>
          <p:cNvSpPr txBox="1">
            <a:spLocks noGrp="1"/>
          </p:cNvSpPr>
          <p:nvPr>
            <p:ph type="title"/>
          </p:nvPr>
        </p:nvSpPr>
        <p:spPr>
          <a:xfrm>
            <a:off x="956224" y="396400"/>
            <a:ext cx="7730575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Декларативный синтаксис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xmlns="" val="1278776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5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7914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Ключевые слова</a:t>
            </a:r>
            <a:endParaRPr dirty="0"/>
          </a:p>
        </p:txBody>
      </p:sp>
      <p:sp>
        <p:nvSpPr>
          <p:cNvPr id="254" name="Google Shape;254;p45"/>
          <p:cNvSpPr txBox="1">
            <a:spLocks noGrp="1"/>
          </p:cNvSpPr>
          <p:nvPr>
            <p:ph type="body" idx="1"/>
          </p:nvPr>
        </p:nvSpPr>
        <p:spPr>
          <a:xfrm>
            <a:off x="500550" y="1073427"/>
            <a:ext cx="7947711" cy="342568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120650" indent="0">
              <a:buNone/>
            </a:pPr>
            <a:r>
              <a:rPr lang="ru-RU" dirty="0"/>
              <a:t>При использовании декларативного </a:t>
            </a:r>
            <a:r>
              <a:rPr lang="ru-RU" dirty="0" smtClean="0"/>
              <a:t>синтаксиса</a:t>
            </a:r>
            <a:r>
              <a:rPr lang="en-US" dirty="0" smtClean="0"/>
              <a:t> </a:t>
            </a:r>
            <a:r>
              <a:rPr lang="ru-RU" dirty="0" smtClean="0"/>
              <a:t>используются следующие </a:t>
            </a:r>
            <a:r>
              <a:rPr lang="ru-RU" dirty="0" smtClean="0">
                <a:hlinkClick r:id="rId3"/>
              </a:rPr>
              <a:t>ключевые слова</a:t>
            </a:r>
            <a:r>
              <a:rPr lang="ru-RU" dirty="0" smtClean="0"/>
              <a:t>:</a:t>
            </a:r>
            <a:endParaRPr lang="ru-RU" dirty="0"/>
          </a:p>
          <a:p>
            <a:r>
              <a:rPr lang="en-US" u="sng" dirty="0" smtClean="0">
                <a:hlinkClick r:id="rId4"/>
              </a:rPr>
              <a:t>from</a:t>
            </a:r>
            <a:r>
              <a:rPr lang="ru-RU" dirty="0" smtClean="0"/>
              <a:t> </a:t>
            </a:r>
            <a:r>
              <a:rPr lang="ru-RU" dirty="0"/>
              <a:t>– где </a:t>
            </a:r>
            <a:r>
              <a:rPr lang="ru-RU" dirty="0" smtClean="0"/>
              <a:t>указывается</a:t>
            </a:r>
            <a:r>
              <a:rPr lang="en-US" dirty="0" smtClean="0"/>
              <a:t> </a:t>
            </a:r>
            <a:r>
              <a:rPr lang="ru-RU" dirty="0" smtClean="0"/>
              <a:t>элемент последовательности(обязателен)</a:t>
            </a:r>
            <a:r>
              <a:rPr lang="en-US" dirty="0" smtClean="0"/>
              <a:t>; </a:t>
            </a:r>
            <a:r>
              <a:rPr lang="ru-RU" dirty="0" smtClean="0"/>
              <a:t>Используется с </a:t>
            </a:r>
            <a:r>
              <a:rPr lang="en-US" dirty="0" smtClean="0">
                <a:hlinkClick r:id="rId5"/>
              </a:rPr>
              <a:t>in</a:t>
            </a:r>
            <a:r>
              <a:rPr lang="en-US" dirty="0" smtClean="0">
                <a:solidFill>
                  <a:schemeClr val="accent2"/>
                </a:solidFill>
              </a:rPr>
              <a:t>;</a:t>
            </a:r>
          </a:p>
          <a:p>
            <a:r>
              <a:rPr lang="en-US" dirty="0" smtClean="0">
                <a:hlinkClick r:id="rId5"/>
              </a:rPr>
              <a:t>in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ru-RU" dirty="0" smtClean="0"/>
              <a:t>- источник данных(обязателен);</a:t>
            </a:r>
            <a:endParaRPr lang="ru-RU" dirty="0"/>
          </a:p>
          <a:p>
            <a:r>
              <a:rPr lang="en-US" dirty="0" smtClean="0">
                <a:hlinkClick r:id="rId6"/>
              </a:rPr>
              <a:t>where</a:t>
            </a:r>
            <a:r>
              <a:rPr lang="en-US" dirty="0" smtClean="0"/>
              <a:t> </a:t>
            </a:r>
            <a:r>
              <a:rPr lang="ru-RU" dirty="0" smtClean="0"/>
              <a:t>– задает фильтрацию элементов последовательности(опционально);</a:t>
            </a:r>
            <a:endParaRPr lang="ru-RU" dirty="0"/>
          </a:p>
          <a:p>
            <a:r>
              <a:rPr lang="en-US" dirty="0" smtClean="0">
                <a:hlinkClick r:id="rId7"/>
              </a:rPr>
              <a:t>select</a:t>
            </a:r>
            <a:r>
              <a:rPr lang="ru-RU" dirty="0" smtClean="0"/>
              <a:t> </a:t>
            </a:r>
            <a:r>
              <a:rPr lang="ru-RU" dirty="0"/>
              <a:t>– </a:t>
            </a:r>
            <a:r>
              <a:rPr lang="ru-RU" dirty="0" smtClean="0"/>
              <a:t>возвращает проекцию данных(обязательно, либо </a:t>
            </a:r>
            <a:r>
              <a:rPr lang="en-US" dirty="0" smtClean="0">
                <a:hlinkClick r:id="rId8"/>
              </a:rPr>
              <a:t>group</a:t>
            </a:r>
            <a:r>
              <a:rPr lang="ru-RU" dirty="0" smtClean="0"/>
              <a:t>)</a:t>
            </a:r>
            <a:r>
              <a:rPr lang="en-US" dirty="0" smtClean="0"/>
              <a:t>;</a:t>
            </a:r>
          </a:p>
          <a:p>
            <a:r>
              <a:rPr lang="en-US" dirty="0" smtClean="0">
                <a:hlinkClick r:id="rId8"/>
              </a:rPr>
              <a:t>group</a:t>
            </a:r>
            <a:r>
              <a:rPr lang="en-US" dirty="0" smtClean="0"/>
              <a:t> – </a:t>
            </a:r>
            <a:r>
              <a:rPr lang="ru-RU" dirty="0" smtClean="0"/>
              <a:t>возвращает объекты  типа</a:t>
            </a:r>
            <a:r>
              <a:rPr lang="en-US" dirty="0"/>
              <a:t> </a:t>
            </a:r>
            <a:r>
              <a:rPr lang="en-US" dirty="0" err="1" smtClean="0">
                <a:hlinkClick r:id="rId9"/>
              </a:rPr>
              <a:t>IGrouping</a:t>
            </a:r>
            <a:r>
              <a:rPr lang="en-US" dirty="0" smtClean="0">
                <a:hlinkClick r:id="rId9"/>
              </a:rPr>
              <a:t>&lt;</a:t>
            </a:r>
            <a:r>
              <a:rPr lang="en-US" dirty="0" err="1" smtClean="0">
                <a:hlinkClick r:id="rId9"/>
              </a:rPr>
              <a:t>TKey,TElement</a:t>
            </a:r>
            <a:r>
              <a:rPr lang="en-US" dirty="0" smtClean="0">
                <a:hlinkClick r:id="rId9"/>
              </a:rPr>
              <a:t>&gt;</a:t>
            </a:r>
            <a:r>
              <a:rPr lang="en-US" dirty="0" smtClean="0"/>
              <a:t>; </a:t>
            </a:r>
            <a:r>
              <a:rPr lang="ru-RU" dirty="0" smtClean="0"/>
              <a:t>используется с </a:t>
            </a:r>
            <a:r>
              <a:rPr lang="en-US" dirty="0" smtClean="0">
                <a:hlinkClick r:id="rId10"/>
              </a:rPr>
              <a:t>by</a:t>
            </a:r>
            <a:r>
              <a:rPr lang="en-US" dirty="0" smtClean="0">
                <a:solidFill>
                  <a:schemeClr val="accent2"/>
                </a:solidFill>
              </a:rPr>
              <a:t>;</a:t>
            </a:r>
            <a:r>
              <a:rPr lang="ru-RU" dirty="0" smtClean="0">
                <a:solidFill>
                  <a:schemeClr val="accent2"/>
                </a:solidFill>
              </a:rPr>
              <a:t> (</a:t>
            </a:r>
            <a:r>
              <a:rPr lang="ru-RU" dirty="0"/>
              <a:t>обязательно, </a:t>
            </a:r>
            <a:r>
              <a:rPr lang="ru-RU" dirty="0" smtClean="0"/>
              <a:t>либо </a:t>
            </a:r>
            <a:r>
              <a:rPr lang="en-US" dirty="0" smtClean="0">
                <a:hlinkClick r:id="rId7"/>
              </a:rPr>
              <a:t>select</a:t>
            </a:r>
            <a:r>
              <a:rPr lang="ru-RU" dirty="0" smtClean="0">
                <a:solidFill>
                  <a:schemeClr val="accent2"/>
                </a:solidFill>
              </a:rPr>
              <a:t>)</a:t>
            </a:r>
            <a:r>
              <a:rPr lang="en-US" dirty="0" smtClean="0">
                <a:solidFill>
                  <a:schemeClr val="accent2"/>
                </a:solidFill>
              </a:rPr>
              <a:t>;</a:t>
            </a:r>
          </a:p>
          <a:p>
            <a:r>
              <a:rPr lang="en-US" dirty="0" smtClean="0">
                <a:hlinkClick r:id="rId10"/>
              </a:rPr>
              <a:t>by</a:t>
            </a:r>
            <a:r>
              <a:rPr lang="en-US" dirty="0" smtClean="0"/>
              <a:t> </a:t>
            </a:r>
            <a:r>
              <a:rPr lang="en-US" dirty="0"/>
              <a:t>– </a:t>
            </a:r>
            <a:r>
              <a:rPr lang="ru-RU" dirty="0" smtClean="0"/>
              <a:t>указывает параметр, по которому необходимо сгруппировать члены последовательности</a:t>
            </a:r>
            <a:r>
              <a:rPr lang="en-US" dirty="0" smtClean="0"/>
              <a:t>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181728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5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7914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Ключевые слова</a:t>
            </a:r>
            <a:endParaRPr dirty="0"/>
          </a:p>
        </p:txBody>
      </p:sp>
      <p:sp>
        <p:nvSpPr>
          <p:cNvPr id="254" name="Google Shape;254;p45"/>
          <p:cNvSpPr txBox="1">
            <a:spLocks noGrp="1"/>
          </p:cNvSpPr>
          <p:nvPr>
            <p:ph type="body" idx="1"/>
          </p:nvPr>
        </p:nvSpPr>
        <p:spPr>
          <a:xfrm>
            <a:off x="500550" y="1073427"/>
            <a:ext cx="7947711" cy="342568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0000" lnSpcReduction="20000"/>
          </a:bodyPr>
          <a:lstStyle/>
          <a:p>
            <a:pPr marL="120650" lvl="0" indent="0">
              <a:buClr>
                <a:srgbClr val="000000"/>
              </a:buClr>
              <a:buNone/>
            </a:pPr>
            <a:r>
              <a:rPr lang="ru-RU" sz="2000" dirty="0">
                <a:solidFill>
                  <a:srgbClr val="000000"/>
                </a:solidFill>
              </a:rPr>
              <a:t>При использовании декларативного синтаксиса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ru-RU" sz="2000" dirty="0">
                <a:solidFill>
                  <a:srgbClr val="000000"/>
                </a:solidFill>
              </a:rPr>
              <a:t>используются следующие </a:t>
            </a:r>
            <a:r>
              <a:rPr lang="ru-RU" sz="2000" dirty="0">
                <a:solidFill>
                  <a:srgbClr val="000000"/>
                </a:solidFill>
                <a:hlinkClick r:id="rId3"/>
              </a:rPr>
              <a:t>ключевые слова</a:t>
            </a:r>
            <a:r>
              <a:rPr lang="ru-RU" sz="2000" dirty="0">
                <a:solidFill>
                  <a:srgbClr val="000000"/>
                </a:solidFill>
              </a:rPr>
              <a:t>:</a:t>
            </a:r>
          </a:p>
          <a:p>
            <a:pPr lvl="0">
              <a:buClr>
                <a:srgbClr val="000000"/>
              </a:buClr>
            </a:pPr>
            <a:r>
              <a:rPr lang="en-US" sz="1900" u="sng" dirty="0">
                <a:solidFill>
                  <a:srgbClr val="000000"/>
                </a:solidFill>
                <a:hlinkClick r:id="rId4"/>
              </a:rPr>
              <a:t>let</a:t>
            </a:r>
            <a:r>
              <a:rPr lang="en-US" sz="1900" dirty="0">
                <a:solidFill>
                  <a:srgbClr val="000000"/>
                </a:solidFill>
              </a:rPr>
              <a:t> – </a:t>
            </a:r>
            <a:r>
              <a:rPr lang="ru-RU" sz="1900" dirty="0">
                <a:solidFill>
                  <a:srgbClr val="000000"/>
                </a:solidFill>
              </a:rPr>
              <a:t>определяет переменную и присваивает ей значение, рассчитанное на основе значений данных</a:t>
            </a:r>
            <a:r>
              <a:rPr lang="en-US" sz="1900" dirty="0">
                <a:solidFill>
                  <a:srgbClr val="000000"/>
                </a:solidFill>
              </a:rPr>
              <a:t>;</a:t>
            </a:r>
          </a:p>
          <a:p>
            <a:pPr lvl="0">
              <a:buClr>
                <a:srgbClr val="000000"/>
              </a:buClr>
            </a:pPr>
            <a:r>
              <a:rPr lang="en-US" sz="1900" dirty="0">
                <a:solidFill>
                  <a:srgbClr val="000000"/>
                </a:solidFill>
                <a:hlinkClick r:id="rId5"/>
              </a:rPr>
              <a:t>into</a:t>
            </a:r>
            <a:r>
              <a:rPr lang="en-US" sz="1900" dirty="0">
                <a:solidFill>
                  <a:srgbClr val="000000"/>
                </a:solidFill>
              </a:rPr>
              <a:t> –</a:t>
            </a:r>
            <a:r>
              <a:rPr lang="ru-RU" sz="1900" dirty="0">
                <a:solidFill>
                  <a:srgbClr val="000000"/>
                </a:solidFill>
              </a:rPr>
              <a:t> служит для создания временного идентификатора для хранения результата из </a:t>
            </a:r>
            <a:r>
              <a:rPr lang="en-US" sz="1900" dirty="0">
                <a:solidFill>
                  <a:srgbClr val="000000"/>
                </a:solidFill>
              </a:rPr>
              <a:t>group;</a:t>
            </a:r>
          </a:p>
          <a:p>
            <a:pPr lvl="0">
              <a:buClr>
                <a:srgbClr val="000000"/>
              </a:buClr>
            </a:pPr>
            <a:r>
              <a:rPr lang="en-US" sz="1900" dirty="0">
                <a:solidFill>
                  <a:srgbClr val="000000"/>
                </a:solidFill>
                <a:hlinkClick r:id="rId6"/>
              </a:rPr>
              <a:t>join</a:t>
            </a:r>
            <a:r>
              <a:rPr lang="en-US" sz="1900" dirty="0">
                <a:solidFill>
                  <a:srgbClr val="000000"/>
                </a:solidFill>
              </a:rPr>
              <a:t> –</a:t>
            </a:r>
            <a:r>
              <a:rPr lang="ru-RU" sz="1900" dirty="0">
                <a:solidFill>
                  <a:srgbClr val="000000"/>
                </a:solidFill>
              </a:rPr>
              <a:t> объединяет различные последовательности, имеющих отношения в объектной модели</a:t>
            </a:r>
            <a:r>
              <a:rPr lang="en-US" sz="1900" dirty="0">
                <a:solidFill>
                  <a:srgbClr val="000000"/>
                </a:solidFill>
              </a:rPr>
              <a:t>; </a:t>
            </a:r>
            <a:r>
              <a:rPr lang="ru-RU" sz="1900" dirty="0">
                <a:solidFill>
                  <a:srgbClr val="000000"/>
                </a:solidFill>
              </a:rPr>
              <a:t>Используется с </a:t>
            </a:r>
            <a:r>
              <a:rPr lang="en-US" sz="1900" u="sng" dirty="0">
                <a:solidFill>
                  <a:srgbClr val="000000"/>
                </a:solidFill>
                <a:hlinkClick r:id="rId7"/>
              </a:rPr>
              <a:t>on</a:t>
            </a:r>
            <a:r>
              <a:rPr lang="en-US" sz="1900" dirty="0">
                <a:solidFill>
                  <a:srgbClr val="212121"/>
                </a:solidFill>
              </a:rPr>
              <a:t>;</a:t>
            </a:r>
            <a:endParaRPr lang="en-US" sz="1900" dirty="0">
              <a:solidFill>
                <a:srgbClr val="000000"/>
              </a:solidFill>
            </a:endParaRPr>
          </a:p>
          <a:p>
            <a:pPr lvl="0">
              <a:buClr>
                <a:srgbClr val="000000"/>
              </a:buClr>
            </a:pPr>
            <a:r>
              <a:rPr lang="en-US" sz="1900" u="sng" dirty="0">
                <a:solidFill>
                  <a:srgbClr val="000000"/>
                </a:solidFill>
                <a:hlinkClick r:id="rId7"/>
              </a:rPr>
              <a:t>on</a:t>
            </a:r>
            <a:r>
              <a:rPr lang="en-US" sz="1900" dirty="0">
                <a:solidFill>
                  <a:srgbClr val="000000"/>
                </a:solidFill>
              </a:rPr>
              <a:t> –</a:t>
            </a:r>
            <a:r>
              <a:rPr lang="ru-RU" sz="1900" dirty="0">
                <a:solidFill>
                  <a:srgbClr val="000000"/>
                </a:solidFill>
              </a:rPr>
              <a:t> задает ключи, по которым необходимо сопоставить коллекции в </a:t>
            </a:r>
            <a:r>
              <a:rPr lang="en-US" sz="1900" dirty="0">
                <a:solidFill>
                  <a:srgbClr val="000000"/>
                </a:solidFill>
                <a:hlinkClick r:id="rId6"/>
              </a:rPr>
              <a:t>join</a:t>
            </a:r>
            <a:r>
              <a:rPr lang="en-US" sz="1900" dirty="0">
                <a:solidFill>
                  <a:srgbClr val="000000"/>
                </a:solidFill>
              </a:rPr>
              <a:t>;</a:t>
            </a:r>
          </a:p>
          <a:p>
            <a:pPr lvl="0">
              <a:buClr>
                <a:srgbClr val="000000"/>
              </a:buClr>
            </a:pPr>
            <a:r>
              <a:rPr lang="en-US" sz="1900" dirty="0">
                <a:solidFill>
                  <a:srgbClr val="000000"/>
                </a:solidFill>
                <a:hlinkClick r:id="rId8"/>
              </a:rPr>
              <a:t>equals</a:t>
            </a:r>
            <a:r>
              <a:rPr lang="en-US" sz="1900" dirty="0">
                <a:solidFill>
                  <a:srgbClr val="000000"/>
                </a:solidFill>
              </a:rPr>
              <a:t> – </a:t>
            </a:r>
            <a:r>
              <a:rPr lang="ru-RU" sz="1900" dirty="0">
                <a:solidFill>
                  <a:srgbClr val="000000"/>
                </a:solidFill>
              </a:rPr>
              <a:t>сравнивает значения в выражениях запроса</a:t>
            </a:r>
            <a:r>
              <a:rPr lang="en-US" sz="1900" dirty="0">
                <a:solidFill>
                  <a:srgbClr val="000000"/>
                </a:solidFill>
              </a:rPr>
              <a:t>;</a:t>
            </a:r>
            <a:r>
              <a:rPr lang="ru-RU" sz="1900" dirty="0">
                <a:solidFill>
                  <a:srgbClr val="000000"/>
                </a:solidFill>
              </a:rPr>
              <a:t> используется с </a:t>
            </a:r>
            <a:r>
              <a:rPr lang="en-US" sz="1900" u="sng" dirty="0">
                <a:solidFill>
                  <a:srgbClr val="000000"/>
                </a:solidFill>
                <a:hlinkClick r:id="rId6"/>
              </a:rPr>
              <a:t>join</a:t>
            </a:r>
            <a:r>
              <a:rPr lang="en-US" sz="1900" dirty="0">
                <a:solidFill>
                  <a:srgbClr val="4285F4">
                    <a:lumMod val="75000"/>
                  </a:srgbClr>
                </a:solidFill>
              </a:rPr>
              <a:t> </a:t>
            </a:r>
            <a:r>
              <a:rPr lang="en-US" sz="1900" u="sng" dirty="0">
                <a:solidFill>
                  <a:srgbClr val="000000"/>
                </a:solidFill>
                <a:hlinkClick r:id="rId7"/>
              </a:rPr>
              <a:t>on</a:t>
            </a:r>
            <a:r>
              <a:rPr lang="en-US" sz="1900" dirty="0">
                <a:solidFill>
                  <a:srgbClr val="000000"/>
                </a:solidFill>
              </a:rPr>
              <a:t>;</a:t>
            </a:r>
          </a:p>
          <a:p>
            <a:pPr lvl="0">
              <a:buClr>
                <a:srgbClr val="000000"/>
              </a:buClr>
            </a:pPr>
            <a:r>
              <a:rPr lang="en-US" sz="1900" dirty="0" err="1">
                <a:solidFill>
                  <a:srgbClr val="000000"/>
                </a:solidFill>
                <a:hlinkClick r:id="rId9"/>
              </a:rPr>
              <a:t>orderby</a:t>
            </a:r>
            <a:r>
              <a:rPr lang="en-US" sz="1900" dirty="0">
                <a:solidFill>
                  <a:srgbClr val="000000"/>
                </a:solidFill>
              </a:rPr>
              <a:t> – </a:t>
            </a:r>
            <a:r>
              <a:rPr lang="ru-RU" sz="1900" dirty="0">
                <a:solidFill>
                  <a:srgbClr val="000000"/>
                </a:solidFill>
              </a:rPr>
              <a:t>сортирует последовательность значений, используя компаратор по умолчанию</a:t>
            </a:r>
            <a:r>
              <a:rPr lang="en-US" sz="1900" dirty="0">
                <a:solidFill>
                  <a:srgbClr val="000000"/>
                </a:solidFill>
              </a:rPr>
              <a:t>;</a:t>
            </a:r>
          </a:p>
          <a:p>
            <a:pPr lvl="0">
              <a:buClr>
                <a:srgbClr val="000000"/>
              </a:buClr>
            </a:pPr>
            <a:r>
              <a:rPr lang="en-US" sz="1900" dirty="0">
                <a:solidFill>
                  <a:srgbClr val="000000"/>
                </a:solidFill>
                <a:hlinkClick r:id="rId10"/>
              </a:rPr>
              <a:t>ascending</a:t>
            </a:r>
            <a:r>
              <a:rPr lang="en-US" sz="1900" dirty="0">
                <a:solidFill>
                  <a:srgbClr val="4285F4">
                    <a:lumMod val="75000"/>
                  </a:srgbClr>
                </a:solidFill>
              </a:rPr>
              <a:t>/</a:t>
            </a:r>
            <a:r>
              <a:rPr lang="en-US" sz="1900" dirty="0">
                <a:solidFill>
                  <a:srgbClr val="000000"/>
                </a:solidFill>
                <a:hlinkClick r:id="rId11"/>
              </a:rPr>
              <a:t>descending</a:t>
            </a:r>
            <a:r>
              <a:rPr lang="en-US" sz="1900" dirty="0">
                <a:solidFill>
                  <a:srgbClr val="000000"/>
                </a:solidFill>
              </a:rPr>
              <a:t> – </a:t>
            </a:r>
            <a:r>
              <a:rPr lang="ru-RU" sz="1900" dirty="0">
                <a:solidFill>
                  <a:srgbClr val="000000"/>
                </a:solidFill>
              </a:rPr>
              <a:t>сортирует последовательность значений, используя компаратор по умолчанию.</a:t>
            </a:r>
            <a:endParaRPr lang="en-US" sz="19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241040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4"/>
          <p:cNvSpPr/>
          <p:nvPr/>
        </p:nvSpPr>
        <p:spPr>
          <a:xfrm>
            <a:off x="624575" y="2652575"/>
            <a:ext cx="1499100" cy="1815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3" name="Google Shape;153;p34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 err="1" smtClean="0"/>
              <a:t>Linq</a:t>
            </a:r>
            <a:r>
              <a:rPr lang="en-US" dirty="0" smtClean="0"/>
              <a:t>-</a:t>
            </a:r>
            <a:r>
              <a:rPr lang="ru-RU" dirty="0" smtClean="0"/>
              <a:t>запросы</a:t>
            </a:r>
            <a:endParaRPr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i="1" dirty="0"/>
          </a:p>
        </p:txBody>
      </p:sp>
      <p:sp>
        <p:nvSpPr>
          <p:cNvPr id="154" name="Google Shape;154;p34"/>
          <p:cNvSpPr txBox="1">
            <a:spLocks noGrp="1"/>
          </p:cNvSpPr>
          <p:nvPr>
            <p:ph type="subTitle" idx="2"/>
          </p:nvPr>
        </p:nvSpPr>
        <p:spPr>
          <a:xfrm>
            <a:off x="3164850" y="2587356"/>
            <a:ext cx="58563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i="1">
                <a:solidFill>
                  <a:schemeClr val="dk1"/>
                </a:solidFill>
              </a:rPr>
              <a:t>Нилов Павел</a:t>
            </a:r>
            <a:endParaRPr i="1">
              <a:solidFill>
                <a:schemeClr val="dk1"/>
              </a:solidFill>
            </a:endParaRPr>
          </a:p>
        </p:txBody>
      </p:sp>
      <p:pic>
        <p:nvPicPr>
          <p:cNvPr id="155" name="Google Shape;155;p34"/>
          <p:cNvPicPr preferRelativeResize="0"/>
          <p:nvPr/>
        </p:nvPicPr>
        <p:blipFill rotWithShape="1">
          <a:blip r:embed="rId3">
            <a:alphaModFix/>
          </a:blip>
          <a:srcRect t="941" b="941"/>
          <a:stretch/>
        </p:blipFill>
        <p:spPr>
          <a:xfrm>
            <a:off x="1033167" y="2867584"/>
            <a:ext cx="1383000" cy="1365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56" name="Google Shape;156;p34"/>
          <p:cNvSpPr txBox="1"/>
          <p:nvPr/>
        </p:nvSpPr>
        <p:spPr>
          <a:xfrm>
            <a:off x="500550" y="503025"/>
            <a:ext cx="77967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>
                <a:solidFill>
                  <a:srgbClr val="FF7700"/>
                </a:solidFill>
                <a:latin typeface="Roboto"/>
                <a:ea typeface="Roboto"/>
                <a:cs typeface="Roboto"/>
                <a:sym typeface="Roboto"/>
              </a:rPr>
              <a:t>Тема открытого урока</a:t>
            </a:r>
            <a:endParaRPr sz="1700">
              <a:solidFill>
                <a:srgbClr val="FF77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7" name="Google Shape;157;p34"/>
          <p:cNvSpPr txBox="1"/>
          <p:nvPr/>
        </p:nvSpPr>
        <p:spPr>
          <a:xfrm>
            <a:off x="3248850" y="2988500"/>
            <a:ext cx="5125800" cy="19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i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Fullstack разработчик компании Волховец</a:t>
            </a:r>
            <a:endParaRPr sz="1300" i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i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84615"/>
              <a:buFont typeface="Arial"/>
              <a:buNone/>
            </a:pPr>
            <a:r>
              <a:rPr lang="ru" sz="1300" i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Более 10 лет в разработке ПО. Закончил СПбГУАП по специальности “ПОВТ и АС” в 2015 г., выпускник курса Asp.Net. На текущий момент Fullstack-разработчик в ПК “Волховец” на стеке C#(.NET) и Javascript (React). </a:t>
            </a:r>
            <a:endParaRPr sz="1300" i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84615"/>
              <a:buFont typeface="Arial"/>
              <a:buNone/>
            </a:pPr>
            <a:endParaRPr sz="1300" i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4615"/>
              <a:buFont typeface="Arial"/>
              <a:buNone/>
            </a:pPr>
            <a:r>
              <a:rPr lang="ru" sz="1300" i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Преподаватель курса C# Professional</a:t>
            </a:r>
            <a:endParaRPr sz="1300" i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i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i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i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Контакты:t.me/@NilovPavel</a:t>
            </a:r>
            <a:endParaRPr sz="1300" i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i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8" name="Google Shape;158;p3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077621" y="258179"/>
            <a:ext cx="652375" cy="6523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xmlns="" val="18498323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5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7914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Правила описания запроса</a:t>
            </a:r>
            <a:endParaRPr dirty="0"/>
          </a:p>
        </p:txBody>
      </p:sp>
      <p:sp>
        <p:nvSpPr>
          <p:cNvPr id="254" name="Google Shape;254;p45"/>
          <p:cNvSpPr txBox="1">
            <a:spLocks noGrp="1"/>
          </p:cNvSpPr>
          <p:nvPr>
            <p:ph type="body" idx="1"/>
          </p:nvPr>
        </p:nvSpPr>
        <p:spPr>
          <a:xfrm>
            <a:off x="500550" y="1073427"/>
            <a:ext cx="7947711" cy="342568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63550" indent="-342900">
              <a:buAutoNum type="arabicPeriod"/>
            </a:pPr>
            <a:r>
              <a:rPr lang="ru-RU" dirty="0" smtClean="0"/>
              <a:t>Выражение должно начинаться с ключевого слова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from</a:t>
            </a:r>
            <a:r>
              <a:rPr lang="en-US" dirty="0" smtClean="0"/>
              <a:t> </a:t>
            </a:r>
            <a:r>
              <a:rPr lang="ru-RU" dirty="0" smtClean="0"/>
              <a:t>и должно заканчиваться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select</a:t>
            </a:r>
            <a:r>
              <a:rPr lang="ru-RU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ru-RU" dirty="0" smtClean="0"/>
              <a:t>или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group</a:t>
            </a:r>
            <a:r>
              <a:rPr lang="ru-RU" dirty="0" smtClean="0"/>
              <a:t>. </a:t>
            </a:r>
            <a:endParaRPr lang="en-US" dirty="0" smtClean="0"/>
          </a:p>
          <a:p>
            <a:pPr marL="463550" indent="-342900">
              <a:buAutoNum type="arabicPeriod"/>
            </a:pPr>
            <a:r>
              <a:rPr lang="ru-RU" dirty="0" smtClean="0"/>
              <a:t>Между первым и последним предложением могут находится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where</a:t>
            </a:r>
            <a:r>
              <a:rPr lang="en-US" dirty="0" smtClean="0"/>
              <a:t>, </a:t>
            </a: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</a:rPr>
              <a:t>orderby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join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let</a:t>
            </a:r>
            <a:r>
              <a:rPr lang="ru-RU" dirty="0" smtClean="0"/>
              <a:t>. Может быть дополнительный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from</a:t>
            </a:r>
            <a:r>
              <a:rPr lang="ru-RU" dirty="0" smtClean="0"/>
              <a:t>, может быть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into</a:t>
            </a:r>
            <a:r>
              <a:rPr lang="ru-RU" dirty="0" smtClean="0"/>
              <a:t>,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join</a:t>
            </a:r>
            <a:r>
              <a:rPr lang="ru-RU" dirty="0" smtClean="0"/>
              <a:t>,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group</a:t>
            </a:r>
            <a:r>
              <a:rPr lang="ru-RU" dirty="0" smtClean="0"/>
              <a:t>.</a:t>
            </a:r>
            <a:endParaRPr lang="en-US" dirty="0"/>
          </a:p>
          <a:p>
            <a:pPr marL="463550" indent="-342900">
              <a:buAutoNum type="arabicPeriod"/>
            </a:pPr>
            <a:r>
              <a:rPr lang="ru-RU" dirty="0" smtClean="0"/>
              <a:t>Выражение </a:t>
            </a:r>
            <a:r>
              <a:rPr lang="ru-RU" dirty="0"/>
              <a:t>может возвращать 2 типа: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n-US" dirty="0"/>
              <a:t> </a:t>
            </a:r>
            <a:r>
              <a:rPr lang="ru-RU" dirty="0"/>
              <a:t>или </a:t>
            </a:r>
            <a:r>
              <a:rPr lang="ru-RU" dirty="0" err="1">
                <a:solidFill>
                  <a:srgbClr val="669900"/>
                </a:solidFill>
              </a:rPr>
              <a:t>IEnumerable</a:t>
            </a:r>
            <a:r>
              <a:rPr lang="ru-RU" dirty="0"/>
              <a:t>&lt;</a:t>
            </a:r>
            <a:r>
              <a:rPr lang="en-US" dirty="0">
                <a:solidFill>
                  <a:srgbClr val="669900"/>
                </a:solidFill>
              </a:rPr>
              <a:t>T</a:t>
            </a:r>
            <a:r>
              <a:rPr lang="ru-RU" dirty="0" smtClean="0"/>
              <a:t>&gt;.</a:t>
            </a:r>
          </a:p>
          <a:p>
            <a:pPr marL="463550" indent="-342900">
              <a:buAutoNum type="arabicPeriod"/>
            </a:pPr>
            <a:r>
              <a:rPr lang="ru-RU" dirty="0" smtClean="0"/>
              <a:t>Запросы могут иметь вложенность.</a:t>
            </a:r>
          </a:p>
        </p:txBody>
      </p:sp>
    </p:spTree>
    <p:extLst>
      <p:ext uri="{BB962C8B-B14F-4D97-AF65-F5344CB8AC3E}">
        <p14:creationId xmlns:p14="http://schemas.microsoft.com/office/powerpoint/2010/main" xmlns="" val="3660064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5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Пример запроса</a:t>
            </a:r>
            <a:endParaRPr dirty="0"/>
          </a:p>
        </p:txBody>
      </p:sp>
      <p:sp>
        <p:nvSpPr>
          <p:cNvPr id="254" name="Google Shape;254;p45"/>
          <p:cNvSpPr txBox="1">
            <a:spLocks noGrp="1"/>
          </p:cNvSpPr>
          <p:nvPr>
            <p:ph type="body" idx="1"/>
          </p:nvPr>
        </p:nvSpPr>
        <p:spPr>
          <a:xfrm>
            <a:off x="500550" y="1073427"/>
            <a:ext cx="7947711" cy="342568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120650" indent="0">
              <a:buNone/>
            </a:pPr>
            <a:r>
              <a:rPr lang="ru-RU" dirty="0" smtClean="0"/>
              <a:t>Пример запроса выглядит следующим образом:</a:t>
            </a:r>
          </a:p>
          <a:p>
            <a:pPr marL="120650" indent="0">
              <a:buNone/>
            </a:pPr>
            <a:r>
              <a:rPr lang="en-US" sz="1800" dirty="0" err="1" smtClean="0">
                <a:solidFill>
                  <a:schemeClr val="accent1">
                    <a:lumMod val="75000"/>
                  </a:schemeClr>
                </a:solidFill>
                <a:latin typeface="Cascadia Mono" panose="020B0609020000020004" pitchFamily="49" charset="0"/>
              </a:rPr>
              <a:t>var</a:t>
            </a:r>
            <a:r>
              <a:rPr lang="en-US" sz="1800" dirty="0" smtClean="0">
                <a:solidFill>
                  <a:schemeClr val="accent1">
                    <a:lumMod val="75000"/>
                  </a:schemeClr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query =</a:t>
            </a:r>
            <a:endParaRPr lang="ru-RU" sz="1800" dirty="0" smtClean="0">
              <a:solidFill>
                <a:schemeClr val="accent1">
                  <a:lumMod val="75000"/>
                </a:schemeClr>
              </a:solidFill>
              <a:latin typeface="Cascadia Mono" panose="020B0609020000020004" pitchFamily="49" charset="0"/>
            </a:endParaRPr>
          </a:p>
          <a:p>
            <a:pPr marL="120650" indent="0">
              <a:buNone/>
            </a:pPr>
            <a:r>
              <a:rPr lang="en-US" sz="1800" dirty="0" smtClean="0">
                <a:solidFill>
                  <a:schemeClr val="accent1">
                    <a:lumMod val="75000"/>
                  </a:schemeClr>
                </a:solidFill>
                <a:latin typeface="Cascadia Mono" panose="020B0609020000020004" pitchFamily="49" charset="0"/>
              </a:rPr>
              <a:t>from</a:t>
            </a:r>
            <a:r>
              <a:rPr lang="en-US" sz="18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item 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Cascadia Mono" panose="020B0609020000020004" pitchFamily="49" charset="0"/>
              </a:rPr>
              <a:t>in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source</a:t>
            </a:r>
          </a:p>
          <a:p>
            <a:pPr marL="120650" indent="0">
              <a:buNone/>
            </a:pPr>
            <a:r>
              <a:rPr lang="en-US" sz="1800" dirty="0" smtClean="0">
                <a:solidFill>
                  <a:schemeClr val="accent1">
                    <a:lumMod val="75000"/>
                  </a:schemeClr>
                </a:solidFill>
                <a:latin typeface="Cascadia Mono" panose="020B0609020000020004" pitchFamily="49" charset="0"/>
              </a:rPr>
              <a:t>where</a:t>
            </a:r>
            <a:r>
              <a:rPr lang="en-US" sz="18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item.Department.DepartmentName.</a:t>
            </a:r>
            <a:r>
              <a:rPr lang="en-US" sz="1800" dirty="0" err="1">
                <a:solidFill>
                  <a:srgbClr val="669900"/>
                </a:solidFill>
                <a:latin typeface="Cascadia Mono" panose="020B0609020000020004" pitchFamily="49" charset="0"/>
              </a:rPr>
              <a:t>Equals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C00000"/>
                </a:solidFill>
                <a:latin typeface="Cascadia Mono" panose="020B0609020000020004" pitchFamily="49" charset="0"/>
              </a:rPr>
              <a:t>"</a:t>
            </a:r>
            <a:r>
              <a:rPr lang="ru-RU" sz="1800" dirty="0">
                <a:solidFill>
                  <a:srgbClr val="C00000"/>
                </a:solidFill>
                <a:latin typeface="Cascadia Mono" panose="020B0609020000020004" pitchFamily="49" charset="0"/>
              </a:rPr>
              <a:t>ИТ"</a:t>
            </a:r>
            <a:r>
              <a:rPr lang="ru-RU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)</a:t>
            </a:r>
          </a:p>
          <a:p>
            <a:pPr marL="120650" indent="0">
              <a:buNone/>
            </a:pPr>
            <a:r>
              <a:rPr lang="en-US" sz="1800" dirty="0" err="1">
                <a:solidFill>
                  <a:schemeClr val="accent1">
                    <a:lumMod val="75000"/>
                  </a:schemeClr>
                </a:solidFill>
                <a:latin typeface="Cascadia Mono" panose="020B0609020000020004" pitchFamily="49" charset="0"/>
              </a:rPr>
              <a:t>orderby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item.Name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/*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Cascadia Mono" panose="020B0609020000020004" pitchFamily="49" charset="0"/>
              </a:rPr>
              <a:t>ascending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*/ /*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Cascadia Mono" panose="020B0609020000020004" pitchFamily="49" charset="0"/>
              </a:rPr>
              <a:t>descending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*/</a:t>
            </a:r>
          </a:p>
          <a:p>
            <a:pPr marL="120650" indent="0">
              <a:buNone/>
            </a:pP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item;</a:t>
            </a:r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xmlns="" val="641603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4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Метод-синтаксис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xmlns="" val="2325750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5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Методы расширения </a:t>
            </a:r>
            <a:r>
              <a:rPr lang="en-US" dirty="0" err="1" smtClean="0">
                <a:solidFill>
                  <a:srgbClr val="669900"/>
                </a:solidFill>
              </a:rPr>
              <a:t>IEnumerable</a:t>
            </a:r>
            <a:r>
              <a:rPr lang="en-US" dirty="0" smtClean="0"/>
              <a:t>&lt;</a:t>
            </a:r>
            <a:r>
              <a:rPr lang="en-US" dirty="0" smtClean="0">
                <a:solidFill>
                  <a:srgbClr val="669900"/>
                </a:solidFill>
              </a:rPr>
              <a:t>T</a:t>
            </a:r>
            <a:r>
              <a:rPr lang="en-US" dirty="0" smtClean="0"/>
              <a:t>&gt;</a:t>
            </a:r>
            <a:endParaRPr dirty="0"/>
          </a:p>
        </p:txBody>
      </p:sp>
      <p:sp>
        <p:nvSpPr>
          <p:cNvPr id="254" name="Google Shape;254;p45"/>
          <p:cNvSpPr txBox="1">
            <a:spLocks noGrp="1"/>
          </p:cNvSpPr>
          <p:nvPr>
            <p:ph type="body" idx="1"/>
          </p:nvPr>
        </p:nvSpPr>
        <p:spPr>
          <a:xfrm>
            <a:off x="500550" y="1073427"/>
            <a:ext cx="7947711" cy="342568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120650" indent="0">
              <a:buNone/>
            </a:pPr>
            <a:r>
              <a:rPr lang="ru-RU" dirty="0" smtClean="0"/>
              <a:t>Все методы расширения предоставляются интерфейсом </a:t>
            </a:r>
            <a:r>
              <a:rPr lang="en-US" dirty="0" err="1" smtClean="0"/>
              <a:t>IEnumerable</a:t>
            </a:r>
            <a:r>
              <a:rPr lang="en-US" dirty="0" smtClean="0"/>
              <a:t>&lt;T&gt;.</a:t>
            </a:r>
          </a:p>
          <a:p>
            <a:pPr marL="120650" indent="0">
              <a:buNone/>
            </a:pPr>
            <a:r>
              <a:rPr lang="ru-RU" dirty="0" smtClean="0"/>
              <a:t>Список находится </a:t>
            </a:r>
            <a:r>
              <a:rPr lang="ru-RU" dirty="0" smtClean="0">
                <a:hlinkClick r:id="rId3"/>
              </a:rPr>
              <a:t>в исходном коде класса </a:t>
            </a:r>
            <a:r>
              <a:rPr lang="ru-RU" dirty="0" err="1" smtClean="0">
                <a:hlinkClick r:id="rId3"/>
              </a:rPr>
              <a:t>Enumerable.cs</a:t>
            </a:r>
            <a:r>
              <a:rPr lang="ru-RU" dirty="0" smtClean="0"/>
              <a:t>, расширяющим интерфейс.</a:t>
            </a:r>
          </a:p>
          <a:p>
            <a:pPr marL="120650" indent="0">
              <a:buNone/>
            </a:pPr>
            <a:r>
              <a:rPr lang="ru-RU" dirty="0"/>
              <a:t>Все методы на основе LINQ соответствуют </a:t>
            </a:r>
            <a:r>
              <a:rPr lang="ru-RU" dirty="0" smtClean="0"/>
              <a:t>двум правилам</a:t>
            </a:r>
            <a:r>
              <a:rPr lang="en-US" dirty="0" smtClean="0"/>
              <a:t>:</a:t>
            </a:r>
          </a:p>
          <a:p>
            <a:pPr marL="463550" indent="-342900">
              <a:buAutoNum type="arabicPeriod"/>
            </a:pPr>
            <a:r>
              <a:rPr lang="ru-RU" dirty="0" smtClean="0"/>
              <a:t>Они </a:t>
            </a:r>
            <a:r>
              <a:rPr lang="ru-RU" dirty="0"/>
              <a:t>принимают перечисленную </a:t>
            </a:r>
            <a:r>
              <a:rPr lang="ru-RU" dirty="0" smtClean="0"/>
              <a:t>последовательность или несколько последовательностей. </a:t>
            </a:r>
            <a:endParaRPr lang="en-US" dirty="0" smtClean="0"/>
          </a:p>
          <a:p>
            <a:pPr marL="463550" indent="-342900">
              <a:buAutoNum type="arabicPeriod"/>
            </a:pPr>
            <a:r>
              <a:rPr lang="ru-RU" dirty="0" smtClean="0"/>
              <a:t>Они </a:t>
            </a:r>
            <a:r>
              <a:rPr lang="ru-RU" dirty="0"/>
              <a:t>возвращают другую последовательность или одно </a:t>
            </a:r>
            <a:r>
              <a:rPr lang="ru-RU" dirty="0" smtClean="0"/>
              <a:t>значение.</a:t>
            </a:r>
          </a:p>
          <a:p>
            <a:pPr marL="463550" indent="-342900">
              <a:buAutoNum type="arabicPeriod"/>
            </a:pPr>
            <a:r>
              <a:rPr lang="ru-RU" dirty="0" smtClean="0"/>
              <a:t>С помощью методов расширений вы можете описать дополнительные методы, которые будут выполнять требуемое поведение.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0009452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5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Методы расширения </a:t>
            </a:r>
            <a:r>
              <a:rPr lang="en-US" dirty="0" err="1" smtClean="0">
                <a:solidFill>
                  <a:srgbClr val="669900"/>
                </a:solidFill>
              </a:rPr>
              <a:t>IEnumerable</a:t>
            </a:r>
            <a:r>
              <a:rPr lang="en-US" dirty="0" smtClean="0"/>
              <a:t>&lt;</a:t>
            </a:r>
            <a:r>
              <a:rPr lang="en-US" dirty="0" smtClean="0">
                <a:solidFill>
                  <a:srgbClr val="669900"/>
                </a:solidFill>
              </a:rPr>
              <a:t>T</a:t>
            </a:r>
            <a:r>
              <a:rPr lang="en-US" dirty="0" smtClean="0"/>
              <a:t>&gt;</a:t>
            </a:r>
            <a:endParaRPr dirty="0"/>
          </a:p>
        </p:txBody>
      </p:sp>
      <p:sp>
        <p:nvSpPr>
          <p:cNvPr id="254" name="Google Shape;254;p45"/>
          <p:cNvSpPr txBox="1">
            <a:spLocks noGrp="1"/>
          </p:cNvSpPr>
          <p:nvPr>
            <p:ph type="body" idx="1"/>
          </p:nvPr>
        </p:nvSpPr>
        <p:spPr>
          <a:xfrm>
            <a:off x="500550" y="1073427"/>
            <a:ext cx="7947711" cy="342568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120650" indent="0">
              <a:buNone/>
            </a:pPr>
            <a:r>
              <a:rPr lang="ru-RU" dirty="0" smtClean="0"/>
              <a:t>Функционал метод-синтаксиса идентичен функционалу декларативного синтаксиса с той разницей, что:</a:t>
            </a:r>
          </a:p>
          <a:p>
            <a:pPr marL="463550" indent="-342900">
              <a:buAutoNum type="arabicPeriod"/>
            </a:pPr>
            <a:r>
              <a:rPr lang="ru-RU" dirty="0" smtClean="0"/>
              <a:t>Нет ключевых слов: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from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in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let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into</a:t>
            </a:r>
            <a:r>
              <a:rPr lang="en-US" dirty="0" smtClean="0"/>
              <a:t>.</a:t>
            </a:r>
          </a:p>
          <a:p>
            <a:pPr marL="463550" indent="-342900">
              <a:buAutoNum type="arabicPeriod"/>
            </a:pPr>
            <a:r>
              <a:rPr lang="ru-RU" dirty="0" smtClean="0"/>
              <a:t>Ключевые слова операторов запросов созвучны по написанию, но работают посредством</a:t>
            </a:r>
            <a:r>
              <a:rPr lang="en-US" dirty="0" smtClean="0"/>
              <a:t> </a:t>
            </a:r>
            <a:r>
              <a:rPr lang="ru-RU" dirty="0" smtClean="0"/>
              <a:t>обобщенных делегатов: </a:t>
            </a:r>
            <a:r>
              <a:rPr lang="en-US" dirty="0" smtClean="0"/>
              <a:t>Action, Predicate, </a:t>
            </a:r>
            <a:r>
              <a:rPr lang="en-US" dirty="0" err="1" smtClean="0"/>
              <a:t>Func</a:t>
            </a:r>
            <a:r>
              <a:rPr lang="ru-RU" dirty="0" smtClean="0"/>
              <a:t>.</a:t>
            </a:r>
          </a:p>
          <a:p>
            <a:pPr marL="120650" indent="0">
              <a:buNone/>
            </a:pPr>
            <a:endParaRPr lang="ru-RU" dirty="0" smtClean="0"/>
          </a:p>
          <a:p>
            <a:pPr marL="120650" indent="0">
              <a:buNone/>
            </a:pPr>
            <a:r>
              <a:rPr lang="ru-RU" dirty="0" smtClean="0"/>
              <a:t>Пример:</a:t>
            </a:r>
          </a:p>
          <a:p>
            <a:pPr marL="120650" indent="0">
              <a:buNone/>
            </a:pPr>
            <a:r>
              <a:rPr lang="en-US" sz="1800" dirty="0" err="1">
                <a:solidFill>
                  <a:schemeClr val="accent1">
                    <a:lumMod val="75000"/>
                  </a:schemeClr>
                </a:solidFill>
                <a:latin typeface="Cascadia Mono" panose="020B0609020000020004" pitchFamily="49" charset="0"/>
              </a:rPr>
              <a:t>var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  <a:latin typeface="Cascadia Mono" panose="020B0609020000020004" pitchFamily="49" charset="0"/>
              </a:rPr>
              <a:t>query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=</a:t>
            </a:r>
            <a:r>
              <a:rPr lang="en-US" sz="18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chemeClr val="accent1">
                    <a:lumMod val="50000"/>
                  </a:schemeClr>
                </a:solidFill>
                <a:latin typeface="Cascadia Mono" panose="020B0609020000020004" pitchFamily="49" charset="0"/>
              </a:rPr>
              <a:t>source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669900"/>
                </a:solidFill>
                <a:latin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  <a:latin typeface="Cascadia Mono" panose="020B0609020000020004" pitchFamily="49" charset="0"/>
              </a:rPr>
              <a:t>item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=&gt; </a:t>
            </a:r>
            <a:r>
              <a:rPr lang="en-US" sz="1800" dirty="0" err="1">
                <a:solidFill>
                  <a:schemeClr val="accent1">
                    <a:lumMod val="50000"/>
                  </a:schemeClr>
                </a:solidFill>
                <a:latin typeface="Cascadia Mono" panose="020B0609020000020004" pitchFamily="49" charset="0"/>
              </a:rPr>
              <a:t>item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.Id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&gt; 1).</a:t>
            </a:r>
            <a:r>
              <a:rPr lang="en-US" sz="1800" dirty="0">
                <a:solidFill>
                  <a:srgbClr val="669900"/>
                </a:solidFill>
                <a:latin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  <a:latin typeface="Cascadia Mono" panose="020B0609020000020004" pitchFamily="49" charset="0"/>
              </a:rPr>
              <a:t>item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=&gt; 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  <a:latin typeface="Cascadia Mono" panose="020B0609020000020004" pitchFamily="49" charset="0"/>
              </a:rPr>
              <a:t>item</a:t>
            </a:r>
            <a:r>
              <a:rPr lang="en-US" sz="18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  <a:endParaRPr lang="ru-RU" dirty="0" smtClean="0"/>
          </a:p>
          <a:p>
            <a:pPr marL="120650" indent="0">
              <a:buNone/>
            </a:pPr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xmlns="" val="2265735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75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Вопросы с собеседований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76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/>
              <a:t>Best practice по работе с Event</a:t>
            </a:r>
            <a:endParaRPr sz="2800"/>
          </a:p>
        </p:txBody>
      </p:sp>
      <p:sp>
        <p:nvSpPr>
          <p:cNvPr id="449" name="Google Shape;449;p76"/>
          <p:cNvSpPr txBox="1"/>
          <p:nvPr/>
        </p:nvSpPr>
        <p:spPr>
          <a:xfrm>
            <a:off x="575949" y="1136800"/>
            <a:ext cx="8037963" cy="255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ru-RU" b="1" dirty="0" smtClean="0"/>
              <a:t>Объясните</a:t>
            </a:r>
            <a:r>
              <a:rPr lang="ru-RU" b="1" dirty="0"/>
              <a:t>, чем LINQ эффективнее хранимых процедур</a:t>
            </a:r>
            <a:r>
              <a:rPr lang="ru-RU" b="1" dirty="0" smtClean="0"/>
              <a:t>?</a:t>
            </a:r>
          </a:p>
          <a:p>
            <a:r>
              <a:rPr lang="ru-RU" b="1" dirty="0"/>
              <a:t>Отладка:</a:t>
            </a:r>
            <a:r>
              <a:rPr lang="ru-RU" dirty="0"/>
              <a:t> Трудно отладить хранимую процедуру, но поскольку LINQ является частью </a:t>
            </a:r>
            <a:r>
              <a:rPr lang="ru-RU" dirty="0">
                <a:hlinkClick r:id="rId3"/>
              </a:rPr>
              <a:t>. </a:t>
            </a:r>
            <a:r>
              <a:rPr lang="ru-RU" dirty="0" err="1">
                <a:hlinkClick r:id="rId3"/>
              </a:rPr>
              <a:t>NET</a:t>
            </a:r>
            <a:r>
              <a:rPr lang="ru-RU" dirty="0" err="1"/>
              <a:t>для</a:t>
            </a:r>
            <a:r>
              <a:rPr lang="ru-RU" dirty="0"/>
              <a:t> отладки запросов можно использовать отладчик </a:t>
            </a:r>
            <a:r>
              <a:rPr lang="ru-RU" dirty="0" err="1"/>
              <a:t>Visual</a:t>
            </a:r>
            <a:r>
              <a:rPr lang="ru-RU" dirty="0"/>
              <a:t> </a:t>
            </a:r>
            <a:r>
              <a:rPr lang="ru-RU" dirty="0" err="1"/>
              <a:t>Studios</a:t>
            </a:r>
            <a:r>
              <a:rPr lang="ru-RU" dirty="0"/>
              <a:t>.</a:t>
            </a:r>
          </a:p>
          <a:p>
            <a:r>
              <a:rPr lang="ru-RU" b="1" dirty="0"/>
              <a:t>Развертывание:</a:t>
            </a:r>
            <a:r>
              <a:rPr lang="ru-RU" dirty="0"/>
              <a:t> Для хранимой процедуры должен быть предоставлен дополнительный сценарий, но с LINQ все компилируется в одну DLL, поэтому развертывание становится простым.</a:t>
            </a:r>
          </a:p>
          <a:p>
            <a:r>
              <a:rPr lang="ru-RU" b="1" dirty="0"/>
              <a:t>Тип безопасности:</a:t>
            </a:r>
            <a:r>
              <a:rPr lang="ru-RU" dirty="0"/>
              <a:t> LINQ является </a:t>
            </a:r>
            <a:r>
              <a:rPr lang="ru-RU" dirty="0" err="1"/>
              <a:t>типобезопасным</a:t>
            </a:r>
            <a:r>
              <a:rPr lang="ru-RU" dirty="0"/>
              <a:t>, поэтому ошибки запросов проверяются по типу во время компиляции.</a:t>
            </a:r>
          </a:p>
          <a:p>
            <a:endParaRPr lang="ru-RU" b="1" dirty="0" smtClean="0"/>
          </a:p>
          <a:p>
            <a:pPr marL="342900" indent="-342900">
              <a:buAutoNum type="arabicPeriod"/>
            </a:pPr>
            <a:endParaRPr lang="ru-RU" b="1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77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venir"/>
              <a:buNone/>
            </a:pPr>
            <a:r>
              <a:rPr lang="ru" sz="6000"/>
              <a:t>Практика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78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 dirty="0"/>
              <a:t>Решение задач</a:t>
            </a:r>
            <a:endParaRPr sz="2800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583096" y="1009926"/>
            <a:ext cx="8107754" cy="32624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63550" indent="-342900">
              <a:buAutoNum type="arabicPeriod"/>
            </a:pPr>
            <a:r>
              <a:rPr lang="ru-RU" dirty="0" smtClean="0"/>
              <a:t>Напишите запрос к коллекции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int</a:t>
            </a:r>
            <a:r>
              <a:rPr lang="en-US" dirty="0"/>
              <a:t>[]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numbers =</a:t>
            </a:r>
            <a:r>
              <a:rPr lang="en-US" dirty="0"/>
              <a:t> { 1, 2, 3, 4, 5, 6, 7, 8, 9, 10 </a:t>
            </a:r>
            <a:r>
              <a:rPr lang="en-US" dirty="0" smtClean="0"/>
              <a:t>}</a:t>
            </a:r>
            <a:r>
              <a:rPr lang="ru-RU" dirty="0" smtClean="0"/>
              <a:t>, который вернет все числа кратные 3.</a:t>
            </a:r>
          </a:p>
          <a:p>
            <a:pPr marL="463550" indent="-342900">
              <a:buAutoNum type="arabicPeriod"/>
            </a:pPr>
            <a:r>
              <a:rPr lang="ru-RU" dirty="0" smtClean="0"/>
              <a:t>Напишите запрос к коллекции из п.1, который вернет объект(любого типа), содержащий число из коллекции, например </a:t>
            </a:r>
            <a:r>
              <a:rPr lang="en-US" dirty="0" smtClean="0">
                <a:solidFill>
                  <a:srgbClr val="669900"/>
                </a:solidFill>
              </a:rPr>
              <a:t>Student</a:t>
            </a:r>
            <a:r>
              <a:rPr lang="en-US" dirty="0" smtClean="0">
                <a:solidFill>
                  <a:schemeClr val="tx1"/>
                </a:solidFill>
              </a:rPr>
              <a:t>, </a:t>
            </a:r>
            <a:r>
              <a:rPr lang="ru-RU" dirty="0" smtClean="0">
                <a:solidFill>
                  <a:schemeClr val="tx1"/>
                </a:solidFill>
              </a:rPr>
              <a:t>в котором </a:t>
            </a:r>
            <a:r>
              <a:rPr lang="en-US" dirty="0" err="1"/>
              <a:t>StudentId</a:t>
            </a:r>
            <a:r>
              <a:rPr lang="en-US" dirty="0"/>
              <a:t> </a:t>
            </a:r>
            <a:r>
              <a:rPr lang="en-US" dirty="0" smtClean="0"/>
              <a:t>=</a:t>
            </a:r>
            <a:r>
              <a:rPr lang="ru-RU" dirty="0" smtClean="0"/>
              <a:t> </a:t>
            </a:r>
            <a:r>
              <a:rPr lang="en-US" dirty="0" smtClean="0"/>
              <a:t>n(n – </a:t>
            </a:r>
            <a:r>
              <a:rPr lang="ru-RU" dirty="0" smtClean="0"/>
              <a:t>число из коллекции п.1</a:t>
            </a:r>
            <a:r>
              <a:rPr lang="en-US" dirty="0" smtClean="0"/>
              <a:t>)</a:t>
            </a:r>
            <a:r>
              <a:rPr lang="en-US" dirty="0"/>
              <a:t>;</a:t>
            </a:r>
            <a:endParaRPr lang="ru-RU" dirty="0" smtClean="0">
              <a:solidFill>
                <a:schemeClr val="tx1"/>
              </a:solidFill>
            </a:endParaRPr>
          </a:p>
          <a:p>
            <a:pPr marL="463550" indent="-342900">
              <a:buAutoNum type="arabicPeriod"/>
            </a:pPr>
            <a:r>
              <a:rPr lang="ru-RU" dirty="0" smtClean="0"/>
              <a:t>Напишите запрос к коллекции </a:t>
            </a:r>
          </a:p>
          <a:p>
            <a:pPr lvl="2"/>
            <a:r>
              <a:rPr lang="en-US" sz="1100" dirty="0" smtClean="0">
                <a:solidFill>
                  <a:srgbClr val="669900"/>
                </a:solidFill>
              </a:rPr>
              <a:t>List</a:t>
            </a:r>
            <a:r>
              <a:rPr lang="en-US" sz="1100" dirty="0" smtClean="0"/>
              <a:t>&lt;</a:t>
            </a:r>
            <a:r>
              <a:rPr lang="en-US" sz="1100" dirty="0" smtClean="0">
                <a:solidFill>
                  <a:srgbClr val="669900"/>
                </a:solidFill>
              </a:rPr>
              <a:t>Student</a:t>
            </a:r>
            <a:r>
              <a:rPr lang="en-US" sz="1100" dirty="0" smtClean="0"/>
              <a:t>&gt; </a:t>
            </a:r>
            <a:r>
              <a:rPr lang="en-US" sz="1100" dirty="0" smtClean="0">
                <a:solidFill>
                  <a:schemeClr val="accent1">
                    <a:lumMod val="50000"/>
                  </a:schemeClr>
                </a:solidFill>
              </a:rPr>
              <a:t>students</a:t>
            </a:r>
            <a:r>
              <a:rPr lang="en-US" sz="1100" dirty="0" smtClean="0"/>
              <a:t> = new </a:t>
            </a:r>
            <a:r>
              <a:rPr lang="en-US" sz="1100" dirty="0" smtClean="0">
                <a:solidFill>
                  <a:srgbClr val="669900"/>
                </a:solidFill>
              </a:rPr>
              <a:t>List</a:t>
            </a:r>
            <a:r>
              <a:rPr lang="en-US" sz="1100" dirty="0" smtClean="0"/>
              <a:t>&lt;</a:t>
            </a:r>
            <a:r>
              <a:rPr lang="en-US" sz="1100" dirty="0" smtClean="0">
                <a:solidFill>
                  <a:srgbClr val="669900"/>
                </a:solidFill>
              </a:rPr>
              <a:t>Student</a:t>
            </a:r>
            <a:r>
              <a:rPr lang="en-US" sz="1100" dirty="0" smtClean="0"/>
              <a:t>&gt; </a:t>
            </a:r>
          </a:p>
          <a:p>
            <a:pPr lvl="2"/>
            <a:r>
              <a:rPr lang="ru-RU" sz="1100" dirty="0" smtClean="0"/>
              <a:t>{ </a:t>
            </a:r>
          </a:p>
          <a:p>
            <a:pPr lvl="2"/>
            <a:r>
              <a:rPr lang="en-US" sz="1100" dirty="0" smtClean="0"/>
              <a:t>    </a:t>
            </a:r>
            <a:r>
              <a:rPr lang="en-US" sz="1100" dirty="0" smtClean="0">
                <a:solidFill>
                  <a:schemeClr val="accent1">
                    <a:lumMod val="75000"/>
                  </a:schemeClr>
                </a:solidFill>
              </a:rPr>
              <a:t>new</a:t>
            </a:r>
            <a:r>
              <a:rPr lang="en-US" sz="1100" dirty="0" smtClean="0"/>
              <a:t> </a:t>
            </a:r>
            <a:r>
              <a:rPr lang="en-US" sz="1100" dirty="0" smtClean="0">
                <a:solidFill>
                  <a:srgbClr val="669900"/>
                </a:solidFill>
              </a:rPr>
              <a:t>Student</a:t>
            </a:r>
            <a:r>
              <a:rPr lang="en-US" sz="1100" dirty="0" smtClean="0"/>
              <a:t> { </a:t>
            </a:r>
            <a:r>
              <a:rPr lang="en-US" sz="1100" dirty="0" err="1" smtClean="0"/>
              <a:t>StudentId</a:t>
            </a:r>
            <a:r>
              <a:rPr lang="en-US" sz="1100" dirty="0" smtClean="0"/>
              <a:t> = 1, Name = "</a:t>
            </a:r>
            <a:r>
              <a:rPr lang="en-US" sz="1100" dirty="0" smtClean="0">
                <a:solidFill>
                  <a:srgbClr val="C00000"/>
                </a:solidFill>
              </a:rPr>
              <a:t>Ivanov</a:t>
            </a:r>
            <a:r>
              <a:rPr lang="en-US" sz="1100" dirty="0" smtClean="0"/>
              <a:t>", </a:t>
            </a:r>
            <a:r>
              <a:rPr lang="en-US" sz="1100" dirty="0" err="1" smtClean="0"/>
              <a:t>GroupId</a:t>
            </a:r>
            <a:r>
              <a:rPr lang="en-US" sz="1100" dirty="0" smtClean="0"/>
              <a:t> = 1 },</a:t>
            </a:r>
          </a:p>
          <a:p>
            <a:pPr lvl="2"/>
            <a:r>
              <a:rPr lang="en-US" sz="1100" dirty="0" smtClean="0"/>
              <a:t>    </a:t>
            </a:r>
            <a:r>
              <a:rPr lang="en-US" sz="1100" dirty="0" smtClean="0">
                <a:solidFill>
                  <a:schemeClr val="accent1">
                    <a:lumMod val="75000"/>
                  </a:schemeClr>
                </a:solidFill>
              </a:rPr>
              <a:t>new</a:t>
            </a:r>
            <a:r>
              <a:rPr lang="en-US" sz="1100" dirty="0" smtClean="0"/>
              <a:t> </a:t>
            </a:r>
            <a:r>
              <a:rPr lang="en-US" sz="1100" dirty="0" smtClean="0">
                <a:solidFill>
                  <a:srgbClr val="669900"/>
                </a:solidFill>
              </a:rPr>
              <a:t>Student</a:t>
            </a:r>
            <a:r>
              <a:rPr lang="en-US" sz="1100" dirty="0" smtClean="0"/>
              <a:t> { </a:t>
            </a:r>
            <a:r>
              <a:rPr lang="en-US" sz="1100" dirty="0" err="1" smtClean="0"/>
              <a:t>StudentId</a:t>
            </a:r>
            <a:r>
              <a:rPr lang="en-US" sz="1100" dirty="0" smtClean="0"/>
              <a:t> = 2, Name = "</a:t>
            </a:r>
            <a:r>
              <a:rPr lang="en-US" sz="1100" dirty="0" err="1" smtClean="0">
                <a:solidFill>
                  <a:srgbClr val="C00000"/>
                </a:solidFill>
              </a:rPr>
              <a:t>Petrov</a:t>
            </a:r>
            <a:r>
              <a:rPr lang="en-US" sz="1100" dirty="0" smtClean="0"/>
              <a:t>", </a:t>
            </a:r>
            <a:r>
              <a:rPr lang="en-US" sz="1100" dirty="0" err="1" smtClean="0"/>
              <a:t>GroupId</a:t>
            </a:r>
            <a:r>
              <a:rPr lang="en-US" sz="1100" dirty="0" smtClean="0"/>
              <a:t> = 2 },</a:t>
            </a:r>
          </a:p>
          <a:p>
            <a:pPr lvl="2"/>
            <a:r>
              <a:rPr lang="en-US" sz="1100" dirty="0" smtClean="0"/>
              <a:t>    </a:t>
            </a:r>
            <a:r>
              <a:rPr lang="en-US" sz="1100" dirty="0" smtClean="0">
                <a:solidFill>
                  <a:schemeClr val="accent1">
                    <a:lumMod val="75000"/>
                  </a:schemeClr>
                </a:solidFill>
              </a:rPr>
              <a:t>new</a:t>
            </a:r>
            <a:r>
              <a:rPr lang="en-US" sz="1100" dirty="0" smtClean="0"/>
              <a:t> </a:t>
            </a:r>
            <a:r>
              <a:rPr lang="en-US" sz="1100" dirty="0" smtClean="0">
                <a:solidFill>
                  <a:srgbClr val="669900"/>
                </a:solidFill>
              </a:rPr>
              <a:t>Student</a:t>
            </a:r>
            <a:r>
              <a:rPr lang="en-US" sz="1100" dirty="0" smtClean="0"/>
              <a:t> { </a:t>
            </a:r>
            <a:r>
              <a:rPr lang="en-US" sz="1100" dirty="0" err="1" smtClean="0"/>
              <a:t>StudentId</a:t>
            </a:r>
            <a:r>
              <a:rPr lang="en-US" sz="1100" dirty="0" smtClean="0"/>
              <a:t> = </a:t>
            </a:r>
            <a:r>
              <a:rPr lang="ru-RU" sz="1100" dirty="0" smtClean="0"/>
              <a:t>3</a:t>
            </a:r>
            <a:r>
              <a:rPr lang="en-US" sz="1100" dirty="0" smtClean="0"/>
              <a:t>, Name = "</a:t>
            </a:r>
            <a:r>
              <a:rPr lang="en-US" sz="1100" dirty="0" err="1" smtClean="0">
                <a:solidFill>
                  <a:srgbClr val="C00000"/>
                </a:solidFill>
              </a:rPr>
              <a:t>Sidorov</a:t>
            </a:r>
            <a:r>
              <a:rPr lang="en-US" sz="1100" dirty="0" smtClean="0"/>
              <a:t>", </a:t>
            </a:r>
            <a:r>
              <a:rPr lang="en-US" sz="1100" dirty="0" err="1" smtClean="0"/>
              <a:t>GroupId</a:t>
            </a:r>
            <a:r>
              <a:rPr lang="en-US" sz="1100" dirty="0" smtClean="0"/>
              <a:t> = 1 },</a:t>
            </a:r>
          </a:p>
          <a:p>
            <a:pPr lvl="2"/>
            <a:r>
              <a:rPr lang="ru-RU" sz="1100" dirty="0" smtClean="0"/>
              <a:t>}</a:t>
            </a:r>
            <a:r>
              <a:rPr lang="en-US" sz="1100" dirty="0" smtClean="0"/>
              <a:t>;</a:t>
            </a:r>
          </a:p>
          <a:p>
            <a:pPr lvl="2"/>
            <a:r>
              <a:rPr lang="ru-RU" dirty="0" smtClean="0"/>
              <a:t>запрос, который сгруппирует студентов по </a:t>
            </a:r>
            <a:r>
              <a:rPr lang="en-US" dirty="0" err="1" smtClean="0"/>
              <a:t>GroupId</a:t>
            </a:r>
            <a:r>
              <a:rPr lang="ru-RU" dirty="0" smtClean="0"/>
              <a:t>.</a:t>
            </a:r>
          </a:p>
          <a:p>
            <a:pPr lvl="2"/>
            <a:r>
              <a:rPr lang="ru-RU" dirty="0"/>
              <a:t> </a:t>
            </a:r>
            <a:r>
              <a:rPr lang="ru-RU" dirty="0" smtClean="0"/>
              <a:t> 4. Напишите запрос, выводящий количество студентов из п.3</a:t>
            </a:r>
          </a:p>
          <a:p>
            <a:pPr lvl="2"/>
            <a:r>
              <a:rPr lang="ru-RU" dirty="0"/>
              <a:t> </a:t>
            </a:r>
            <a:r>
              <a:rPr lang="ru-RU" dirty="0" smtClean="0"/>
              <a:t> 5. Напишите запрос, сортирующий элементы коллекции из п.3 по убыванию идентификатора студента.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79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6000"/>
              <a:t>Рефлексия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5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/>
              <a:t>Правила вебинара</a:t>
            </a:r>
            <a:endParaRPr b="1"/>
          </a:p>
        </p:txBody>
      </p:sp>
      <p:pic>
        <p:nvPicPr>
          <p:cNvPr id="164" name="Google Shape;164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7650" y="3494081"/>
            <a:ext cx="692621" cy="6926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3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37650" y="1510213"/>
            <a:ext cx="692621" cy="69262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35"/>
          <p:cNvSpPr txBox="1"/>
          <p:nvPr/>
        </p:nvSpPr>
        <p:spPr>
          <a:xfrm>
            <a:off x="1654525" y="1480850"/>
            <a:ext cx="24753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Активно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участвуем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7" name="Google Shape;167;p35"/>
          <p:cNvSpPr txBox="1"/>
          <p:nvPr/>
        </p:nvSpPr>
        <p:spPr>
          <a:xfrm>
            <a:off x="1654525" y="3517859"/>
            <a:ext cx="3231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Вопросы вижу в чате,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могу ответить не сразу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8" name="Google Shape;168;p3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37651" y="2514043"/>
            <a:ext cx="692621" cy="692599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35"/>
          <p:cNvSpPr txBox="1"/>
          <p:nvPr/>
        </p:nvSpPr>
        <p:spPr>
          <a:xfrm>
            <a:off x="1654525" y="2519056"/>
            <a:ext cx="3231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Задаем вопрос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в чат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80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/>
              <a:t>Отправьте цифры, какие из целей достигнуты</a:t>
            </a:r>
            <a:endParaRPr sz="2800"/>
          </a:p>
        </p:txBody>
      </p:sp>
      <p:sp>
        <p:nvSpPr>
          <p:cNvPr id="471" name="Google Shape;471;p80"/>
          <p:cNvSpPr txBox="1"/>
          <p:nvPr/>
        </p:nvSpPr>
        <p:spPr>
          <a:xfrm>
            <a:off x="500550" y="1668650"/>
            <a:ext cx="8022900" cy="3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7D31"/>
              </a:buClr>
              <a:buSzPts val="1800"/>
              <a:buFont typeface="Roboto"/>
              <a:buAutoNum type="arabicPeriod"/>
            </a:pPr>
            <a:r>
              <a:rPr lang="ru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Узнали, что такое делегаты и события, и для чего они нужны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D7D31"/>
              </a:buClr>
              <a:buSzPts val="1800"/>
              <a:buFont typeface="Roboto"/>
              <a:buAutoNum type="arabicPeriod"/>
            </a:pPr>
            <a:r>
              <a:rPr lang="ru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Познакомились со стандартными делегатами: Action, Func, Predicate, и их синтаксисом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D7D31"/>
              </a:buClr>
              <a:buSzPts val="1800"/>
              <a:buFont typeface="Roboto"/>
              <a:buAutoNum type="arabicPeriod"/>
            </a:pPr>
            <a:r>
              <a:rPr lang="ru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Узнали, как реализовать механизм событий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18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81"/>
          <p:cNvSpPr txBox="1">
            <a:spLocks noGrp="1"/>
          </p:cNvSpPr>
          <p:nvPr>
            <p:ph type="title"/>
          </p:nvPr>
        </p:nvSpPr>
        <p:spPr>
          <a:xfrm>
            <a:off x="956225" y="11064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Вопросы?</a:t>
            </a:r>
            <a:endParaRPr/>
          </a:p>
        </p:txBody>
      </p:sp>
      <p:pic>
        <p:nvPicPr>
          <p:cNvPr id="477" name="Google Shape;477;p8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2750" y="2962492"/>
            <a:ext cx="496901" cy="496901"/>
          </a:xfrm>
          <a:prstGeom prst="rect">
            <a:avLst/>
          </a:prstGeom>
          <a:noFill/>
          <a:ln>
            <a:noFill/>
          </a:ln>
        </p:spPr>
      </p:pic>
      <p:sp>
        <p:nvSpPr>
          <p:cNvPr id="478" name="Google Shape;478;p81"/>
          <p:cNvSpPr txBox="1"/>
          <p:nvPr/>
        </p:nvSpPr>
        <p:spPr>
          <a:xfrm>
            <a:off x="1750800" y="2887700"/>
            <a:ext cx="1635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Задаем вопросы в чат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79" name="Google Shape;479;p8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15725" y="2962492"/>
            <a:ext cx="496901" cy="496901"/>
          </a:xfrm>
          <a:prstGeom prst="rect">
            <a:avLst/>
          </a:prstGeom>
          <a:noFill/>
          <a:ln>
            <a:noFill/>
          </a:ln>
        </p:spPr>
      </p:pic>
      <p:sp>
        <p:nvSpPr>
          <p:cNvPr id="480" name="Google Shape;480;p81"/>
          <p:cNvSpPr txBox="1"/>
          <p:nvPr/>
        </p:nvSpPr>
        <p:spPr>
          <a:xfrm>
            <a:off x="5119475" y="2892305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Ставим “–”,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вопросов нет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82"/>
          <p:cNvSpPr txBox="1">
            <a:spLocks noGrp="1"/>
          </p:cNvSpPr>
          <p:nvPr>
            <p:ph type="title"/>
          </p:nvPr>
        </p:nvSpPr>
        <p:spPr>
          <a:xfrm>
            <a:off x="956225" y="1427550"/>
            <a:ext cx="6931800" cy="344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500" b="0"/>
              <a:t>Мы ещё не закончили, </a:t>
            </a:r>
            <a:endParaRPr sz="3500" b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500" b="0"/>
              <a:t>но уже можно заполнить </a:t>
            </a:r>
            <a:endParaRPr sz="3500" b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500" u="sng"/>
              <a:t>опрос</a:t>
            </a:r>
            <a:r>
              <a:rPr lang="ru" sz="3500" b="0"/>
              <a:t> о занятии</a:t>
            </a:r>
            <a:endParaRPr sz="1800" i="1" u="sng">
              <a:solidFill>
                <a:srgbClr val="E0666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i="1" u="sng">
              <a:solidFill>
                <a:srgbClr val="E0666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i="1" u="sng">
              <a:solidFill>
                <a:srgbClr val="E0666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i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</a:pPr>
            <a:endParaRPr/>
          </a:p>
        </p:txBody>
      </p:sp>
      <p:pic>
        <p:nvPicPr>
          <p:cNvPr id="486" name="Google Shape;486;p8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95271" y="3066131"/>
            <a:ext cx="902525" cy="90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83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/>
              <a:t>Процесс обучения в Отус</a:t>
            </a:r>
            <a:endParaRPr sz="4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/>
              <a:t>и знакомство с курсом</a:t>
            </a:r>
            <a:endParaRPr sz="400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84"/>
          <p:cNvSpPr/>
          <p:nvPr/>
        </p:nvSpPr>
        <p:spPr>
          <a:xfrm>
            <a:off x="4714725" y="1232863"/>
            <a:ext cx="3417900" cy="848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7" name="Google Shape;497;p84"/>
          <p:cNvSpPr/>
          <p:nvPr/>
        </p:nvSpPr>
        <p:spPr>
          <a:xfrm>
            <a:off x="4714725" y="2312038"/>
            <a:ext cx="3417900" cy="848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8" name="Google Shape;498;p84"/>
          <p:cNvSpPr/>
          <p:nvPr/>
        </p:nvSpPr>
        <p:spPr>
          <a:xfrm>
            <a:off x="1027550" y="3396513"/>
            <a:ext cx="3417900" cy="848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9" name="Google Shape;499;p84"/>
          <p:cNvSpPr/>
          <p:nvPr/>
        </p:nvSpPr>
        <p:spPr>
          <a:xfrm>
            <a:off x="1027550" y="2312038"/>
            <a:ext cx="3417900" cy="848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0" name="Google Shape;500;p84"/>
          <p:cNvSpPr/>
          <p:nvPr/>
        </p:nvSpPr>
        <p:spPr>
          <a:xfrm>
            <a:off x="1027550" y="1227563"/>
            <a:ext cx="3417900" cy="848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1" name="Google Shape;501;p84"/>
          <p:cNvSpPr/>
          <p:nvPr/>
        </p:nvSpPr>
        <p:spPr>
          <a:xfrm>
            <a:off x="4673550" y="3408475"/>
            <a:ext cx="3417900" cy="848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2" name="Google Shape;502;p8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37900" y="1421375"/>
            <a:ext cx="460475" cy="460475"/>
          </a:xfrm>
          <a:prstGeom prst="rect">
            <a:avLst/>
          </a:prstGeom>
          <a:noFill/>
          <a:ln>
            <a:noFill/>
          </a:ln>
        </p:spPr>
      </p:pic>
      <p:sp>
        <p:nvSpPr>
          <p:cNvPr id="503" name="Google Shape;503;p84"/>
          <p:cNvSpPr txBox="1"/>
          <p:nvPr/>
        </p:nvSpPr>
        <p:spPr>
          <a:xfrm>
            <a:off x="1745125" y="1510925"/>
            <a:ext cx="2529600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54000" bIns="91425" anchor="t" anchorCtr="0">
            <a:norm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Обучение </a:t>
            </a:r>
            <a:r>
              <a:rPr lang="ru" sz="900">
                <a:latin typeface="Roboto"/>
                <a:ea typeface="Roboto"/>
                <a:cs typeface="Roboto"/>
                <a:sym typeface="Roboto"/>
              </a:rPr>
              <a:t>проходит онлайн </a:t>
            </a:r>
            <a:r>
              <a:rPr lang="ru"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по вечерам </a:t>
            </a:r>
            <a:endParaRPr sz="9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04" name="Google Shape;504;p8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37900" y="2522288"/>
            <a:ext cx="460475" cy="460475"/>
          </a:xfrm>
          <a:prstGeom prst="rect">
            <a:avLst/>
          </a:prstGeom>
          <a:noFill/>
          <a:ln>
            <a:noFill/>
          </a:ln>
        </p:spPr>
      </p:pic>
      <p:sp>
        <p:nvSpPr>
          <p:cNvPr id="505" name="Google Shape;505;p84"/>
          <p:cNvSpPr txBox="1"/>
          <p:nvPr/>
        </p:nvSpPr>
        <p:spPr>
          <a:xfrm>
            <a:off x="1763275" y="2467875"/>
            <a:ext cx="2626500" cy="9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54000" bIns="91425" anchor="t" anchorCtr="0">
            <a:norm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Все записи занятий и материалы</a:t>
            </a:r>
            <a:r>
              <a:rPr lang="ru" sz="90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сохраняются в личном кабинете</a:t>
            </a:r>
            <a:r>
              <a:rPr lang="ru" sz="900">
                <a:latin typeface="Roboto"/>
                <a:ea typeface="Roboto"/>
                <a:cs typeface="Roboto"/>
                <a:sym typeface="Roboto"/>
              </a:rPr>
              <a:t> навсегда</a:t>
            </a:r>
            <a:endParaRPr sz="9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06" name="Google Shape;506;p8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237900" y="3556038"/>
            <a:ext cx="460475" cy="460475"/>
          </a:xfrm>
          <a:prstGeom prst="rect">
            <a:avLst/>
          </a:prstGeom>
          <a:noFill/>
          <a:ln>
            <a:noFill/>
          </a:ln>
        </p:spPr>
      </p:pic>
      <p:sp>
        <p:nvSpPr>
          <p:cNvPr id="507" name="Google Shape;507;p84"/>
          <p:cNvSpPr txBox="1"/>
          <p:nvPr/>
        </p:nvSpPr>
        <p:spPr>
          <a:xfrm>
            <a:off x="1763275" y="3556050"/>
            <a:ext cx="2493300" cy="10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54000" bIns="91425" anchor="t" anchorCtr="0">
            <a:norm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По каждому домашнему заданию</a:t>
            </a:r>
            <a:r>
              <a:rPr lang="ru" sz="90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преподаватель да</a:t>
            </a:r>
            <a:r>
              <a:rPr lang="ru" sz="900">
                <a:latin typeface="Roboto"/>
                <a:ea typeface="Roboto"/>
                <a:cs typeface="Roboto"/>
                <a:sym typeface="Roboto"/>
              </a:rPr>
              <a:t>ё</a:t>
            </a:r>
            <a:r>
              <a:rPr lang="ru"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т развернутый фидбек</a:t>
            </a:r>
            <a:endParaRPr sz="9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08" name="Google Shape;508;p8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853100" y="1421375"/>
            <a:ext cx="460475" cy="460475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Google Shape;509;p84"/>
          <p:cNvSpPr txBox="1"/>
          <p:nvPr/>
        </p:nvSpPr>
        <p:spPr>
          <a:xfrm>
            <a:off x="5378475" y="1421375"/>
            <a:ext cx="2493300" cy="9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54000" bIns="91425" anchor="t" anchorCtr="0">
            <a:norm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В </a:t>
            </a:r>
            <a:r>
              <a:rPr lang="ru" sz="900">
                <a:latin typeface="Roboto"/>
                <a:ea typeface="Roboto"/>
                <a:cs typeface="Roboto"/>
                <a:sym typeface="Roboto"/>
              </a:rPr>
              <a:t>чате</a:t>
            </a:r>
            <a:r>
              <a:rPr lang="ru"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>
                <a:latin typeface="Roboto"/>
                <a:ea typeface="Roboto"/>
                <a:cs typeface="Roboto"/>
                <a:sym typeface="Roboto"/>
              </a:rPr>
              <a:t>можно </a:t>
            </a:r>
            <a:r>
              <a:rPr lang="ru"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уточнять моменты, которые были непонятны</a:t>
            </a:r>
            <a:r>
              <a:rPr lang="ru" sz="90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на уроке</a:t>
            </a:r>
            <a:endParaRPr sz="9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10" name="Google Shape;510;p8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853100" y="2514475"/>
            <a:ext cx="460475" cy="460475"/>
          </a:xfrm>
          <a:prstGeom prst="rect">
            <a:avLst/>
          </a:prstGeom>
          <a:noFill/>
          <a:ln>
            <a:noFill/>
          </a:ln>
        </p:spPr>
      </p:pic>
      <p:sp>
        <p:nvSpPr>
          <p:cNvPr id="511" name="Google Shape;511;p84"/>
          <p:cNvSpPr txBox="1"/>
          <p:nvPr/>
        </p:nvSpPr>
        <p:spPr>
          <a:xfrm>
            <a:off x="5378475" y="2419225"/>
            <a:ext cx="2626500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54000" bIns="91425" anchor="t" anchorCtr="0">
            <a:normAutofit lnSpcReduction="10000"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Время на обучение: от 4 ак. часов</a:t>
            </a:r>
            <a:endParaRPr sz="9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на занятия и 4-8 часов на домашнюю</a:t>
            </a:r>
            <a:endParaRPr sz="9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работу в неделю</a:t>
            </a:r>
            <a:endParaRPr sz="9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12" name="Google Shape;512;p84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853100" y="3531475"/>
            <a:ext cx="460475" cy="460475"/>
          </a:xfrm>
          <a:prstGeom prst="rect">
            <a:avLst/>
          </a:prstGeom>
          <a:noFill/>
          <a:ln>
            <a:noFill/>
          </a:ln>
        </p:spPr>
      </p:pic>
      <p:sp>
        <p:nvSpPr>
          <p:cNvPr id="513" name="Google Shape;513;p84"/>
          <p:cNvSpPr txBox="1"/>
          <p:nvPr/>
        </p:nvSpPr>
        <p:spPr>
          <a:xfrm>
            <a:off x="5360325" y="3531475"/>
            <a:ext cx="2529600" cy="8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54000" bIns="91425" anchor="t" anchorCtr="0">
            <a:norm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Программа обучения на курсах обновляется каждый запуск</a:t>
            </a:r>
            <a:endParaRPr sz="9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14" name="Google Shape;514;p84"/>
          <p:cNvSpPr txBox="1"/>
          <p:nvPr/>
        </p:nvSpPr>
        <p:spPr>
          <a:xfrm>
            <a:off x="500550" y="330726"/>
            <a:ext cx="8307600" cy="7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100" b="1">
                <a:latin typeface="Roboto"/>
                <a:ea typeface="Roboto"/>
                <a:cs typeface="Roboto"/>
                <a:sym typeface="Roboto"/>
              </a:rPr>
              <a:t>Процесс обучения</a:t>
            </a:r>
            <a:endParaRPr sz="3100" b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85"/>
          <p:cNvSpPr txBox="1">
            <a:spLocks noGrp="1"/>
          </p:cNvSpPr>
          <p:nvPr>
            <p:ph type="title"/>
          </p:nvPr>
        </p:nvSpPr>
        <p:spPr>
          <a:xfrm>
            <a:off x="472775" y="469561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0" i="1" u="sng">
                <a:solidFill>
                  <a:schemeClr val="hlink"/>
                </a:solidFill>
                <a:hlinkClick r:id="rId3"/>
              </a:rPr>
              <a:t>Познакомимся с курсом</a:t>
            </a:r>
            <a:endParaRPr sz="2500" b="0" i="1"/>
          </a:p>
        </p:txBody>
      </p:sp>
      <p:sp>
        <p:nvSpPr>
          <p:cNvPr id="520" name="Google Shape;520;p85"/>
          <p:cNvSpPr txBox="1"/>
          <p:nvPr/>
        </p:nvSpPr>
        <p:spPr>
          <a:xfrm>
            <a:off x="472775" y="4331350"/>
            <a:ext cx="73290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FF0000"/>
              </a:solidFill>
            </a:endParaRPr>
          </a:p>
        </p:txBody>
      </p:sp>
      <p:pic>
        <p:nvPicPr>
          <p:cNvPr id="521" name="Google Shape;521;p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775" y="1354747"/>
            <a:ext cx="5788500" cy="33771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86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Список материалов для изучения</a:t>
            </a:r>
            <a:endParaRPr/>
          </a:p>
        </p:txBody>
      </p:sp>
      <p:sp>
        <p:nvSpPr>
          <p:cNvPr id="527" name="Google Shape;527;p86"/>
          <p:cNvSpPr txBox="1">
            <a:spLocks noGrp="1"/>
          </p:cNvSpPr>
          <p:nvPr>
            <p:ph type="body" idx="4294967295"/>
          </p:nvPr>
        </p:nvSpPr>
        <p:spPr>
          <a:xfrm>
            <a:off x="500550" y="1197877"/>
            <a:ext cx="7742400" cy="332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365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7700"/>
              </a:buClr>
              <a:buSzPts val="1700"/>
              <a:buAutoNum type="arabicPeriod"/>
            </a:pPr>
            <a:r>
              <a:rPr lang="ru"/>
              <a:t>Книга</a:t>
            </a:r>
            <a:endParaRPr/>
          </a:p>
          <a:p>
            <a:pPr marL="457200" lvl="0" indent="-3365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7700"/>
              </a:buClr>
              <a:buSzPts val="1700"/>
              <a:buAutoNum type="arabicPeriod"/>
            </a:pPr>
            <a:r>
              <a:rPr lang="ru"/>
              <a:t>Сайт</a:t>
            </a:r>
            <a:endParaRPr/>
          </a:p>
          <a:p>
            <a:pPr marL="457200" lvl="0" indent="-3365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7700"/>
              </a:buClr>
              <a:buSzPts val="1700"/>
              <a:buAutoNum type="arabicPeriod"/>
            </a:pPr>
            <a:r>
              <a:rPr lang="ru"/>
              <a:t>Мануал</a:t>
            </a:r>
            <a:endParaRPr/>
          </a:p>
          <a:p>
            <a:pPr marL="457200" lvl="0" indent="-3365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7700"/>
              </a:buClr>
              <a:buSzPts val="1700"/>
              <a:buAutoNum type="arabicPeriod"/>
            </a:pPr>
            <a:r>
              <a:rPr lang="ru"/>
              <a:t>Статья</a:t>
            </a:r>
            <a:endParaRPr/>
          </a:p>
          <a:p>
            <a:pPr marL="457200" lvl="0" indent="-3365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7700"/>
              </a:buClr>
              <a:buSzPts val="1700"/>
              <a:buAutoNum type="arabicPeriod"/>
            </a:pPr>
            <a:r>
              <a:rPr lang="ru"/>
              <a:t>Видео </a:t>
            </a:r>
            <a:endParaRPr/>
          </a:p>
          <a:p>
            <a:pPr marL="457200" lvl="0" indent="-3365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7700"/>
              </a:buClr>
              <a:buSzPts val="1700"/>
              <a:buAutoNum type="arabicPeriod"/>
            </a:pPr>
            <a:r>
              <a:rPr lang="ru"/>
              <a:t>Приложение/Сервис</a:t>
            </a:r>
            <a:endParaRPr/>
          </a:p>
          <a:p>
            <a:pPr marL="457200" lvl="0" indent="-3365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7700"/>
              </a:buClr>
              <a:buSzPts val="1700"/>
              <a:buAutoNum type="arabicPeriod"/>
            </a:pPr>
            <a:r>
              <a:rPr lang="ru"/>
              <a:t>Пример кода/конфига и др. на github OTUS</a:t>
            </a:r>
            <a:endParaRPr/>
          </a:p>
          <a:p>
            <a:pPr marL="457200" lvl="0" indent="-3365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7700"/>
              </a:buClr>
              <a:buSzPts val="1700"/>
              <a:buAutoNum type="arabicPeriod"/>
            </a:pPr>
            <a:endParaRPr sz="10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7"/>
          <p:cNvSpPr/>
          <p:nvPr/>
        </p:nvSpPr>
        <p:spPr>
          <a:xfrm>
            <a:off x="5937325" y="1914675"/>
            <a:ext cx="2207400" cy="22209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rgbClr val="000000">
                <a:alpha val="498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sng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3" name="Google Shape;533;p87"/>
          <p:cNvSpPr/>
          <p:nvPr/>
        </p:nvSpPr>
        <p:spPr>
          <a:xfrm>
            <a:off x="505225" y="1914675"/>
            <a:ext cx="2338500" cy="2220900"/>
          </a:xfrm>
          <a:prstGeom prst="roundRect">
            <a:avLst>
              <a:gd name="adj" fmla="val 16667"/>
            </a:avLst>
          </a:prstGeom>
          <a:solidFill>
            <a:srgbClr val="ED7D31"/>
          </a:solidFill>
          <a:ln>
            <a:noFill/>
          </a:ln>
          <a:effectLst>
            <a:outerShdw blurRad="57150" dist="19050" dir="5400000" algn="bl" rotWithShape="0">
              <a:srgbClr val="000000">
                <a:alpha val="498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sng" strike="noStrike" cap="none">
              <a:solidFill>
                <a:srgbClr val="000000"/>
              </a:solidFill>
              <a:highlight>
                <a:srgbClr val="FF7700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4" name="Google Shape;534;p87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54000" cy="9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200"/>
              <a:t>C# Developer. Professional</a:t>
            </a:r>
            <a:endParaRPr sz="3200"/>
          </a:p>
        </p:txBody>
      </p:sp>
      <p:sp>
        <p:nvSpPr>
          <p:cNvPr id="535" name="Google Shape;535;p87"/>
          <p:cNvSpPr txBox="1"/>
          <p:nvPr/>
        </p:nvSpPr>
        <p:spPr>
          <a:xfrm>
            <a:off x="610525" y="2972200"/>
            <a:ext cx="21279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" sz="28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27.09.2024</a:t>
            </a:r>
            <a:endParaRPr sz="3400" b="1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6" name="Google Shape;536;p87"/>
          <p:cNvSpPr txBox="1"/>
          <p:nvPr/>
        </p:nvSpPr>
        <p:spPr>
          <a:xfrm>
            <a:off x="505275" y="2185725"/>
            <a:ext cx="23385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ru" sz="17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старт обучения</a:t>
            </a:r>
            <a:endParaRPr sz="13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7" name="Google Shape;537;p87"/>
          <p:cNvSpPr/>
          <p:nvPr/>
        </p:nvSpPr>
        <p:spPr>
          <a:xfrm>
            <a:off x="3193750" y="1914675"/>
            <a:ext cx="2338500" cy="2220900"/>
          </a:xfrm>
          <a:prstGeom prst="roundRect">
            <a:avLst>
              <a:gd name="adj" fmla="val 16667"/>
            </a:avLst>
          </a:prstGeom>
          <a:solidFill>
            <a:srgbClr val="ED7D31"/>
          </a:solidFill>
          <a:ln>
            <a:noFill/>
          </a:ln>
          <a:effectLst>
            <a:outerShdw blurRad="57150" dist="19050" dir="5400000" algn="bl" rotWithShape="0">
              <a:srgbClr val="000000">
                <a:alpha val="498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sng" strike="noStrike" cap="none">
              <a:solidFill>
                <a:srgbClr val="000000"/>
              </a:solidFill>
              <a:highlight>
                <a:srgbClr val="FF7700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8" name="Google Shape;538;p87"/>
          <p:cNvSpPr txBox="1"/>
          <p:nvPr/>
        </p:nvSpPr>
        <p:spPr>
          <a:xfrm>
            <a:off x="3326575" y="2972200"/>
            <a:ext cx="21279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" sz="28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6</a:t>
            </a:r>
            <a:r>
              <a:rPr lang="ru" sz="28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месяц</a:t>
            </a:r>
            <a:r>
              <a:rPr lang="ru" sz="28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ев</a:t>
            </a:r>
            <a:endParaRPr sz="3400" b="1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9" name="Google Shape;539;p87"/>
          <p:cNvSpPr txBox="1"/>
          <p:nvPr/>
        </p:nvSpPr>
        <p:spPr>
          <a:xfrm>
            <a:off x="3193750" y="2185725"/>
            <a:ext cx="23385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ru" sz="17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длительность</a:t>
            </a:r>
            <a:endParaRPr sz="13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40" name="Google Shape;540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53362" y="2037450"/>
            <a:ext cx="1975327" cy="197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8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Следующий открытый урок</a:t>
            </a:r>
            <a:endParaRPr/>
          </a:p>
        </p:txBody>
      </p:sp>
      <p:pic>
        <p:nvPicPr>
          <p:cNvPr id="546" name="Google Shape;546;p88"/>
          <p:cNvPicPr preferRelativeResize="0"/>
          <p:nvPr/>
        </p:nvPicPr>
        <p:blipFill rotWithShape="1">
          <a:blip r:embed="rId3">
            <a:alphaModFix/>
          </a:blip>
          <a:srcRect r="2419"/>
          <a:stretch/>
        </p:blipFill>
        <p:spPr>
          <a:xfrm>
            <a:off x="657425" y="1106075"/>
            <a:ext cx="5033700" cy="3528300"/>
          </a:xfrm>
          <a:prstGeom prst="roundRect">
            <a:avLst>
              <a:gd name="adj" fmla="val 9644"/>
            </a:avLst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9"/>
          <p:cNvSpPr txBox="1">
            <a:spLocks noGrp="1"/>
          </p:cNvSpPr>
          <p:nvPr>
            <p:ph type="title"/>
          </p:nvPr>
        </p:nvSpPr>
        <p:spPr>
          <a:xfrm>
            <a:off x="934275" y="52635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500" b="0"/>
              <a:t>Заполните, пожалуйста,</a:t>
            </a:r>
            <a:endParaRPr sz="3500" b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500" u="sng"/>
              <a:t>опрос</a:t>
            </a:r>
            <a:r>
              <a:rPr lang="ru" sz="3500" b="0"/>
              <a:t> о занятии</a:t>
            </a:r>
            <a:endParaRPr sz="3500" b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i="1" u="sng">
              <a:solidFill>
                <a:srgbClr val="E0666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i="1" u="sng">
              <a:solidFill>
                <a:srgbClr val="E0666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i="1" u="sng">
              <a:solidFill>
                <a:srgbClr val="E0666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i="1" u="sng">
              <a:solidFill>
                <a:srgbClr val="E0666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i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</a:pPr>
            <a:r>
              <a:rPr lang="ru"/>
              <a:t>Спасибо за внимание!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6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Маршрут вебинара</a:t>
            </a:r>
            <a:endParaRPr/>
          </a:p>
        </p:txBody>
      </p:sp>
      <p:sp>
        <p:nvSpPr>
          <p:cNvPr id="175" name="Google Shape;175;p36"/>
          <p:cNvSpPr/>
          <p:nvPr/>
        </p:nvSpPr>
        <p:spPr>
          <a:xfrm>
            <a:off x="680150" y="1521150"/>
            <a:ext cx="3384900" cy="426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1. Знакомство, об Отус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6" name="Google Shape;176;p36"/>
          <p:cNvSpPr/>
          <p:nvPr/>
        </p:nvSpPr>
        <p:spPr>
          <a:xfrm>
            <a:off x="680150" y="2186734"/>
            <a:ext cx="3384900" cy="426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2. Синтаксис делегатов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7" name="Google Shape;177;p36"/>
          <p:cNvSpPr/>
          <p:nvPr/>
        </p:nvSpPr>
        <p:spPr>
          <a:xfrm>
            <a:off x="4641875" y="1521148"/>
            <a:ext cx="3627000" cy="426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5. Варианты объявления событий(синтаксис)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8" name="Google Shape;178;p36"/>
          <p:cNvSpPr/>
          <p:nvPr/>
        </p:nvSpPr>
        <p:spPr>
          <a:xfrm>
            <a:off x="680150" y="2852327"/>
            <a:ext cx="3384900" cy="426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3. Арифметика делегатов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9" name="Google Shape;179;p36"/>
          <p:cNvSpPr/>
          <p:nvPr/>
        </p:nvSpPr>
        <p:spPr>
          <a:xfrm>
            <a:off x="680150" y="3517925"/>
            <a:ext cx="3384900" cy="426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4. Обобщенные делегаты: Action, Predicate, Func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0" name="Google Shape;180;p36"/>
          <p:cNvSpPr/>
          <p:nvPr/>
        </p:nvSpPr>
        <p:spPr>
          <a:xfrm>
            <a:off x="4641869" y="2186725"/>
            <a:ext cx="3627000" cy="426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6. Best Practice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1" name="Google Shape;181;p36"/>
          <p:cNvSpPr/>
          <p:nvPr/>
        </p:nvSpPr>
        <p:spPr>
          <a:xfrm>
            <a:off x="4641869" y="2852300"/>
            <a:ext cx="3627000" cy="426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7. Вопросы с собеседований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2" name="Google Shape;182;p36"/>
          <p:cNvSpPr/>
          <p:nvPr/>
        </p:nvSpPr>
        <p:spPr>
          <a:xfrm>
            <a:off x="4641869" y="3517875"/>
            <a:ext cx="3627000" cy="426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8. Ответы на вопросы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90"/>
          <p:cNvSpPr txBox="1">
            <a:spLocks noGrp="1"/>
          </p:cNvSpPr>
          <p:nvPr>
            <p:ph type="title"/>
          </p:nvPr>
        </p:nvSpPr>
        <p:spPr>
          <a:xfrm>
            <a:off x="500550" y="330732"/>
            <a:ext cx="8520600" cy="84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 с иллюстрациями</a:t>
            </a:r>
            <a:endParaRPr/>
          </a:p>
        </p:txBody>
      </p:sp>
      <p:sp>
        <p:nvSpPr>
          <p:cNvPr id="557" name="Google Shape;557;p90"/>
          <p:cNvSpPr/>
          <p:nvPr/>
        </p:nvSpPr>
        <p:spPr>
          <a:xfrm>
            <a:off x="6202350" y="283500"/>
            <a:ext cx="2588100" cy="709500"/>
          </a:xfrm>
          <a:prstGeom prst="wedgeRectCallout">
            <a:avLst>
              <a:gd name="adj1" fmla="val -20833"/>
              <a:gd name="adj2" fmla="val 62500"/>
            </a:avLst>
          </a:prstGeom>
          <a:solidFill>
            <a:srgbClr val="F3F3F3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98000" tIns="126000" rIns="198000" bIns="12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Используйте иллюстрации. Они облегчают восприятие материала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58" name="Google Shape;558;p9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7877" y="3871031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9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7877" y="3113094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60" name="Google Shape;560;p9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17877" y="1597219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61" name="Google Shape;561;p9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17877" y="2355156"/>
            <a:ext cx="620721" cy="620719"/>
          </a:xfrm>
          <a:prstGeom prst="rect">
            <a:avLst/>
          </a:prstGeom>
          <a:noFill/>
          <a:ln>
            <a:noFill/>
          </a:ln>
        </p:spPr>
      </p:pic>
      <p:sp>
        <p:nvSpPr>
          <p:cNvPr id="562" name="Google Shape;562;p90"/>
          <p:cNvSpPr txBox="1"/>
          <p:nvPr/>
        </p:nvSpPr>
        <p:spPr>
          <a:xfrm>
            <a:off x="544450" y="1126669"/>
            <a:ext cx="2588100" cy="41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Работа с данными</a:t>
            </a:r>
            <a:endParaRPr sz="1500" b="1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63" name="Google Shape;563;p9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627195" y="3871031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90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627195" y="3113094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90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627195" y="1597219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90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627195" y="2355156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67" name="Google Shape;567;p90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2661802" y="1597219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68" name="Google Shape;568;p90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2661802" y="2355156"/>
            <a:ext cx="620721" cy="620719"/>
          </a:xfrm>
          <a:prstGeom prst="rect">
            <a:avLst/>
          </a:prstGeom>
          <a:noFill/>
          <a:ln>
            <a:noFill/>
          </a:ln>
        </p:spPr>
      </p:pic>
      <p:sp>
        <p:nvSpPr>
          <p:cNvPr id="569" name="Google Shape;569;p90"/>
          <p:cNvSpPr txBox="1"/>
          <p:nvPr/>
        </p:nvSpPr>
        <p:spPr>
          <a:xfrm>
            <a:off x="4407075" y="1126669"/>
            <a:ext cx="1579800" cy="41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Интернет/Сети</a:t>
            </a:r>
            <a:endParaRPr sz="1500" b="1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70" name="Google Shape;570;p90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4492602" y="3871031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1" name="Google Shape;571;p90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4492602" y="3113094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2" name="Google Shape;572;p90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4492602" y="1597218"/>
            <a:ext cx="620721" cy="620721"/>
          </a:xfrm>
          <a:prstGeom prst="rect">
            <a:avLst/>
          </a:prstGeom>
          <a:noFill/>
          <a:ln>
            <a:noFill/>
          </a:ln>
        </p:spPr>
      </p:pic>
      <p:pic>
        <p:nvPicPr>
          <p:cNvPr id="573" name="Google Shape;573;p90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4492602" y="2355156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4" name="Google Shape;574;p90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5501920" y="3113094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5" name="Google Shape;575;p90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5501920" y="1597219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6" name="Google Shape;576;p90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5501920" y="2355156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7" name="Google Shape;577;p90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6536527" y="3113094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p90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6536527" y="1597219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Google Shape;579;p90"/>
          <p:cNvPicPr preferRelativeResize="0"/>
          <p:nvPr/>
        </p:nvPicPr>
        <p:blipFill rotWithShape="1">
          <a:blip r:embed="rId22">
            <a:alphaModFix/>
          </a:blip>
          <a:srcRect/>
          <a:stretch/>
        </p:blipFill>
        <p:spPr>
          <a:xfrm>
            <a:off x="6536527" y="2355156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" name="Google Shape;580;p90"/>
          <p:cNvPicPr preferRelativeResize="0"/>
          <p:nvPr/>
        </p:nvPicPr>
        <p:blipFill rotWithShape="1">
          <a:blip r:embed="rId23">
            <a:alphaModFix/>
          </a:blip>
          <a:srcRect/>
          <a:stretch/>
        </p:blipFill>
        <p:spPr>
          <a:xfrm>
            <a:off x="7571127" y="3113094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81" name="Google Shape;581;p90"/>
          <p:cNvPicPr preferRelativeResize="0"/>
          <p:nvPr/>
        </p:nvPicPr>
        <p:blipFill rotWithShape="1">
          <a:blip r:embed="rId24">
            <a:alphaModFix/>
          </a:blip>
          <a:srcRect/>
          <a:stretch/>
        </p:blipFill>
        <p:spPr>
          <a:xfrm>
            <a:off x="7571127" y="1597219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82" name="Google Shape;582;p90"/>
          <p:cNvPicPr preferRelativeResize="0"/>
          <p:nvPr/>
        </p:nvPicPr>
        <p:blipFill rotWithShape="1">
          <a:blip r:embed="rId25">
            <a:alphaModFix/>
          </a:blip>
          <a:srcRect/>
          <a:stretch/>
        </p:blipFill>
        <p:spPr>
          <a:xfrm>
            <a:off x="7571127" y="2355156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" name="Google Shape;583;p90"/>
          <p:cNvPicPr preferRelativeResize="0"/>
          <p:nvPr/>
        </p:nvPicPr>
        <p:blipFill rotWithShape="1">
          <a:blip r:embed="rId26">
            <a:alphaModFix/>
          </a:blip>
          <a:srcRect/>
          <a:stretch/>
        </p:blipFill>
        <p:spPr>
          <a:xfrm>
            <a:off x="2636536" y="3113081"/>
            <a:ext cx="621000" cy="6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Google Shape;584;p90"/>
          <p:cNvPicPr preferRelativeResize="0"/>
          <p:nvPr/>
        </p:nvPicPr>
        <p:blipFill rotWithShape="1">
          <a:blip r:embed="rId27">
            <a:alphaModFix/>
          </a:blip>
          <a:srcRect/>
          <a:stretch/>
        </p:blipFill>
        <p:spPr>
          <a:xfrm>
            <a:off x="2636525" y="3871294"/>
            <a:ext cx="621000" cy="6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Google Shape;585;p90"/>
          <p:cNvPicPr preferRelativeResize="0"/>
          <p:nvPr/>
        </p:nvPicPr>
        <p:blipFill rotWithShape="1">
          <a:blip r:embed="rId28">
            <a:alphaModFix/>
          </a:blip>
          <a:srcRect/>
          <a:stretch/>
        </p:blipFill>
        <p:spPr>
          <a:xfrm>
            <a:off x="6511266" y="3871050"/>
            <a:ext cx="621000" cy="6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" name="Google Shape;586;p90"/>
          <p:cNvPicPr preferRelativeResize="0"/>
          <p:nvPr/>
        </p:nvPicPr>
        <p:blipFill rotWithShape="1">
          <a:blip r:embed="rId29">
            <a:alphaModFix/>
          </a:blip>
          <a:srcRect/>
          <a:stretch/>
        </p:blipFill>
        <p:spPr>
          <a:xfrm>
            <a:off x="5501738" y="3871050"/>
            <a:ext cx="621000" cy="6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" name="Google Shape;587;p90"/>
          <p:cNvPicPr preferRelativeResize="0"/>
          <p:nvPr/>
        </p:nvPicPr>
        <p:blipFill rotWithShape="1">
          <a:blip r:embed="rId30">
            <a:alphaModFix/>
          </a:blip>
          <a:srcRect/>
          <a:stretch/>
        </p:blipFill>
        <p:spPr>
          <a:xfrm>
            <a:off x="7570929" y="3871050"/>
            <a:ext cx="621000" cy="62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91"/>
          <p:cNvSpPr txBox="1">
            <a:spLocks noGrp="1"/>
          </p:cNvSpPr>
          <p:nvPr>
            <p:ph type="title"/>
          </p:nvPr>
        </p:nvSpPr>
        <p:spPr>
          <a:xfrm>
            <a:off x="500550" y="330732"/>
            <a:ext cx="8520600" cy="84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 с иллюстрациями</a:t>
            </a:r>
            <a:endParaRPr/>
          </a:p>
        </p:txBody>
      </p:sp>
      <p:sp>
        <p:nvSpPr>
          <p:cNvPr id="593" name="Google Shape;593;p91"/>
          <p:cNvSpPr txBox="1"/>
          <p:nvPr/>
        </p:nvSpPr>
        <p:spPr>
          <a:xfrm>
            <a:off x="4407075" y="1174256"/>
            <a:ext cx="1579800" cy="41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Технологии</a:t>
            </a:r>
            <a:endParaRPr sz="1500" b="1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94" name="Google Shape;594;p9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92602" y="3871031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95" name="Google Shape;595;p9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92602" y="3113094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96" name="Google Shape;596;p9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492602" y="1597218"/>
            <a:ext cx="620721" cy="620721"/>
          </a:xfrm>
          <a:prstGeom prst="rect">
            <a:avLst/>
          </a:prstGeom>
          <a:noFill/>
          <a:ln>
            <a:noFill/>
          </a:ln>
        </p:spPr>
      </p:pic>
      <p:pic>
        <p:nvPicPr>
          <p:cNvPr id="597" name="Google Shape;597;p9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492602" y="2355156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98" name="Google Shape;598;p9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501920" y="3871031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99" name="Google Shape;599;p91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501920" y="3113094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00" name="Google Shape;600;p91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5501920" y="1597219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01" name="Google Shape;601;p91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5501920" y="2355156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02" name="Google Shape;602;p91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6536527" y="3871031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91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6536527" y="3113094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04" name="Google Shape;604;p91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6536527" y="1597219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" name="Google Shape;605;p91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6536527" y="2355156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p91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7571127" y="3113094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91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7571127" y="1597219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" name="Google Shape;608;p91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7571127" y="2355156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09" name="Google Shape;609;p91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7571127" y="3871050"/>
            <a:ext cx="620721" cy="620719"/>
          </a:xfrm>
          <a:prstGeom prst="rect">
            <a:avLst/>
          </a:prstGeom>
          <a:noFill/>
          <a:ln>
            <a:noFill/>
          </a:ln>
        </p:spPr>
      </p:pic>
      <p:sp>
        <p:nvSpPr>
          <p:cNvPr id="610" name="Google Shape;610;p91"/>
          <p:cNvSpPr txBox="1"/>
          <p:nvPr/>
        </p:nvSpPr>
        <p:spPr>
          <a:xfrm>
            <a:off x="566025" y="1174256"/>
            <a:ext cx="2588100" cy="41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Компьютерные игры</a:t>
            </a:r>
            <a:endParaRPr sz="1500" b="1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11" name="Google Shape;611;p91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651552" y="3118062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12" name="Google Shape;612;p91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673527" y="1593974"/>
            <a:ext cx="620721" cy="620721"/>
          </a:xfrm>
          <a:prstGeom prst="rect">
            <a:avLst/>
          </a:prstGeom>
          <a:noFill/>
          <a:ln>
            <a:noFill/>
          </a:ln>
        </p:spPr>
      </p:pic>
      <p:pic>
        <p:nvPicPr>
          <p:cNvPr id="613" name="Google Shape;613;p91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651552" y="2351594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14" name="Google Shape;614;p91"/>
          <p:cNvPicPr preferRelativeResize="0"/>
          <p:nvPr/>
        </p:nvPicPr>
        <p:blipFill rotWithShape="1">
          <a:blip r:embed="rId22">
            <a:alphaModFix/>
          </a:blip>
          <a:srcRect/>
          <a:stretch/>
        </p:blipFill>
        <p:spPr>
          <a:xfrm>
            <a:off x="1584670" y="3118062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15" name="Google Shape;615;p91"/>
          <p:cNvPicPr preferRelativeResize="0"/>
          <p:nvPr/>
        </p:nvPicPr>
        <p:blipFill rotWithShape="1">
          <a:blip r:embed="rId23">
            <a:alphaModFix/>
          </a:blip>
          <a:srcRect/>
          <a:stretch/>
        </p:blipFill>
        <p:spPr>
          <a:xfrm>
            <a:off x="1606645" y="1593975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16" name="Google Shape;616;p91"/>
          <p:cNvPicPr preferRelativeResize="0"/>
          <p:nvPr/>
        </p:nvPicPr>
        <p:blipFill rotWithShape="1">
          <a:blip r:embed="rId24">
            <a:alphaModFix/>
          </a:blip>
          <a:srcRect/>
          <a:stretch/>
        </p:blipFill>
        <p:spPr>
          <a:xfrm>
            <a:off x="1584670" y="2351594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17" name="Google Shape;617;p91"/>
          <p:cNvPicPr preferRelativeResize="0"/>
          <p:nvPr/>
        </p:nvPicPr>
        <p:blipFill rotWithShape="1">
          <a:blip r:embed="rId25">
            <a:alphaModFix/>
          </a:blip>
          <a:srcRect/>
          <a:stretch/>
        </p:blipFill>
        <p:spPr>
          <a:xfrm>
            <a:off x="651552" y="3871025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18" name="Google Shape;618;p91"/>
          <p:cNvPicPr preferRelativeResize="0"/>
          <p:nvPr/>
        </p:nvPicPr>
        <p:blipFill rotWithShape="1">
          <a:blip r:embed="rId26">
            <a:alphaModFix/>
          </a:blip>
          <a:srcRect/>
          <a:stretch/>
        </p:blipFill>
        <p:spPr>
          <a:xfrm>
            <a:off x="2565052" y="1593975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19" name="Google Shape;619;p91"/>
          <p:cNvPicPr preferRelativeResize="0"/>
          <p:nvPr/>
        </p:nvPicPr>
        <p:blipFill rotWithShape="1">
          <a:blip r:embed="rId27">
            <a:alphaModFix/>
          </a:blip>
          <a:srcRect/>
          <a:stretch/>
        </p:blipFill>
        <p:spPr>
          <a:xfrm>
            <a:off x="1584677" y="3871038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20" name="Google Shape;620;p91"/>
          <p:cNvPicPr preferRelativeResize="0"/>
          <p:nvPr/>
        </p:nvPicPr>
        <p:blipFill rotWithShape="1">
          <a:blip r:embed="rId28">
            <a:alphaModFix/>
          </a:blip>
          <a:srcRect/>
          <a:stretch/>
        </p:blipFill>
        <p:spPr>
          <a:xfrm>
            <a:off x="2517809" y="2351447"/>
            <a:ext cx="621000" cy="6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1" name="Google Shape;621;p91"/>
          <p:cNvPicPr preferRelativeResize="0"/>
          <p:nvPr/>
        </p:nvPicPr>
        <p:blipFill rotWithShape="1">
          <a:blip r:embed="rId29">
            <a:alphaModFix/>
          </a:blip>
          <a:srcRect/>
          <a:stretch/>
        </p:blipFill>
        <p:spPr>
          <a:xfrm>
            <a:off x="2517811" y="3117928"/>
            <a:ext cx="621000" cy="6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2" name="Google Shape;622;p91"/>
          <p:cNvPicPr preferRelativeResize="0"/>
          <p:nvPr/>
        </p:nvPicPr>
        <p:blipFill rotWithShape="1">
          <a:blip r:embed="rId30">
            <a:alphaModFix/>
          </a:blip>
          <a:srcRect/>
          <a:stretch/>
        </p:blipFill>
        <p:spPr>
          <a:xfrm>
            <a:off x="2517789" y="3880125"/>
            <a:ext cx="621000" cy="62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92"/>
          <p:cNvSpPr txBox="1">
            <a:spLocks noGrp="1"/>
          </p:cNvSpPr>
          <p:nvPr>
            <p:ph type="title"/>
          </p:nvPr>
        </p:nvSpPr>
        <p:spPr>
          <a:xfrm>
            <a:off x="500550" y="330732"/>
            <a:ext cx="8520600" cy="84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 с иллюстрациями</a:t>
            </a:r>
            <a:endParaRPr/>
          </a:p>
        </p:txBody>
      </p:sp>
      <p:pic>
        <p:nvPicPr>
          <p:cNvPr id="628" name="Google Shape;628;p9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7877" y="3871031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Google Shape;629;p9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7877" y="3113094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30" name="Google Shape;630;p9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17877" y="1597219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31" name="Google Shape;631;p9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17877" y="2355156"/>
            <a:ext cx="620721" cy="620719"/>
          </a:xfrm>
          <a:prstGeom prst="rect">
            <a:avLst/>
          </a:prstGeom>
          <a:noFill/>
          <a:ln>
            <a:noFill/>
          </a:ln>
        </p:spPr>
      </p:pic>
      <p:sp>
        <p:nvSpPr>
          <p:cNvPr id="632" name="Google Shape;632;p92"/>
          <p:cNvSpPr txBox="1"/>
          <p:nvPr/>
        </p:nvSpPr>
        <p:spPr>
          <a:xfrm>
            <a:off x="544450" y="1126669"/>
            <a:ext cx="1579800" cy="41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Люди</a:t>
            </a:r>
            <a:endParaRPr sz="1500" b="1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33" name="Google Shape;633;p9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627195" y="3871031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34" name="Google Shape;634;p92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627195" y="3113094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35" name="Google Shape;635;p92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627195" y="1597219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36" name="Google Shape;636;p92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627195" y="2355156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37" name="Google Shape;637;p92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2661802" y="1597219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38" name="Google Shape;638;p92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2661802" y="2355156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39" name="Google Shape;639;p92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4463139" y="3870759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40" name="Google Shape;640;p92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4457577" y="3112353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41" name="Google Shape;641;p92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4463327" y="1597219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42" name="Google Shape;642;p92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4457577" y="2340803"/>
            <a:ext cx="620721" cy="620719"/>
          </a:xfrm>
          <a:prstGeom prst="rect">
            <a:avLst/>
          </a:prstGeom>
          <a:noFill/>
          <a:ln>
            <a:noFill/>
          </a:ln>
        </p:spPr>
      </p:pic>
      <p:sp>
        <p:nvSpPr>
          <p:cNvPr id="643" name="Google Shape;643;p92"/>
          <p:cNvSpPr txBox="1"/>
          <p:nvPr/>
        </p:nvSpPr>
        <p:spPr>
          <a:xfrm>
            <a:off x="4463325" y="1126669"/>
            <a:ext cx="2588100" cy="41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Обучение, исследование</a:t>
            </a:r>
            <a:endParaRPr sz="1500" b="1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44" name="Google Shape;644;p92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5495133" y="3870759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Google Shape;645;p92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5492545" y="3102519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p92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5495320" y="1597219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p92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5492545" y="2355156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48" name="Google Shape;648;p92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6527527" y="1597219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49" name="Google Shape;649;p92"/>
          <p:cNvPicPr preferRelativeResize="0"/>
          <p:nvPr/>
        </p:nvPicPr>
        <p:blipFill rotWithShape="1">
          <a:blip r:embed="rId22">
            <a:alphaModFix/>
          </a:blip>
          <a:srcRect/>
          <a:stretch/>
        </p:blipFill>
        <p:spPr>
          <a:xfrm>
            <a:off x="6527527" y="2355156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50" name="Google Shape;650;p92"/>
          <p:cNvPicPr preferRelativeResize="0"/>
          <p:nvPr/>
        </p:nvPicPr>
        <p:blipFill rotWithShape="1">
          <a:blip r:embed="rId23">
            <a:alphaModFix/>
          </a:blip>
          <a:srcRect/>
          <a:stretch/>
        </p:blipFill>
        <p:spPr>
          <a:xfrm>
            <a:off x="6527530" y="3112950"/>
            <a:ext cx="621000" cy="6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Google Shape;651;p92"/>
          <p:cNvPicPr preferRelativeResize="0"/>
          <p:nvPr/>
        </p:nvPicPr>
        <p:blipFill rotWithShape="1">
          <a:blip r:embed="rId24">
            <a:alphaModFix/>
          </a:blip>
          <a:srcRect/>
          <a:stretch/>
        </p:blipFill>
        <p:spPr>
          <a:xfrm>
            <a:off x="6527146" y="3871022"/>
            <a:ext cx="621000" cy="62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93"/>
          <p:cNvSpPr txBox="1">
            <a:spLocks noGrp="1"/>
          </p:cNvSpPr>
          <p:nvPr>
            <p:ph type="title"/>
          </p:nvPr>
        </p:nvSpPr>
        <p:spPr>
          <a:xfrm>
            <a:off x="538363" y="317250"/>
            <a:ext cx="8520600" cy="67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 с иллюстрациями</a:t>
            </a:r>
            <a:endParaRPr/>
          </a:p>
        </p:txBody>
      </p:sp>
      <p:pic>
        <p:nvPicPr>
          <p:cNvPr id="657" name="Google Shape;657;p9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64127" y="2942568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58" name="Google Shape;658;p9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360564" y="2938831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59" name="Google Shape;659;p9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385039" y="2944244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60" name="Google Shape;660;p9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429608" y="2922603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61" name="Google Shape;661;p9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433408" y="3660094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62" name="Google Shape;662;p93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384845" y="3670394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63" name="Google Shape;663;p93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3360570" y="3662934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64" name="Google Shape;664;p93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5409120" y="3673719"/>
            <a:ext cx="620721" cy="620719"/>
          </a:xfrm>
          <a:prstGeom prst="rect">
            <a:avLst/>
          </a:prstGeom>
          <a:noFill/>
          <a:ln>
            <a:noFill/>
          </a:ln>
        </p:spPr>
      </p:pic>
      <p:sp>
        <p:nvSpPr>
          <p:cNvPr id="665" name="Google Shape;665;p93"/>
          <p:cNvSpPr txBox="1">
            <a:spLocks noGrp="1"/>
          </p:cNvSpPr>
          <p:nvPr>
            <p:ph type="subTitle" idx="4294967295"/>
          </p:nvPr>
        </p:nvSpPr>
        <p:spPr>
          <a:xfrm>
            <a:off x="553488" y="1106306"/>
            <a:ext cx="2724000" cy="41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666666"/>
                </a:solidFill>
              </a:rPr>
              <a:t>Коммуникации</a:t>
            </a:r>
            <a:endParaRPr sz="1500" b="1">
              <a:solidFill>
                <a:srgbClr val="013D85"/>
              </a:solidFill>
            </a:endParaRPr>
          </a:p>
        </p:txBody>
      </p:sp>
      <p:sp>
        <p:nvSpPr>
          <p:cNvPr id="666" name="Google Shape;666;p93"/>
          <p:cNvSpPr txBox="1">
            <a:spLocks noGrp="1"/>
          </p:cNvSpPr>
          <p:nvPr>
            <p:ph type="subTitle" idx="4294967295"/>
          </p:nvPr>
        </p:nvSpPr>
        <p:spPr>
          <a:xfrm>
            <a:off x="3352850" y="1061588"/>
            <a:ext cx="2724000" cy="41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666666"/>
                </a:solidFill>
              </a:rPr>
              <a:t>Разное</a:t>
            </a:r>
            <a:endParaRPr sz="1500" b="1">
              <a:solidFill>
                <a:srgbClr val="013D85"/>
              </a:solidFill>
            </a:endParaRPr>
          </a:p>
        </p:txBody>
      </p:sp>
      <p:pic>
        <p:nvPicPr>
          <p:cNvPr id="667" name="Google Shape;667;p93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593527" y="2918731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93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593527" y="1517156"/>
            <a:ext cx="620721" cy="620721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93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593527" y="2217944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70" name="Google Shape;670;p93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593346" y="3662663"/>
            <a:ext cx="621000" cy="6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1" name="Google Shape;671;p93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1625859" y="1517147"/>
            <a:ext cx="621000" cy="6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2" name="Google Shape;672;p93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1625846" y="2200734"/>
            <a:ext cx="621000" cy="6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3" name="Google Shape;673;p93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1625840" y="2918728"/>
            <a:ext cx="621000" cy="6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4" name="Google Shape;674;p93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1625842" y="3662794"/>
            <a:ext cx="621000" cy="6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5" name="Google Shape;675;p93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4384846" y="1489697"/>
            <a:ext cx="621000" cy="6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6" name="Google Shape;676;p93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3360584" y="1489688"/>
            <a:ext cx="621000" cy="6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7" name="Google Shape;677;p93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6460318" y="1506947"/>
            <a:ext cx="621000" cy="6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8" name="Google Shape;678;p93"/>
          <p:cNvPicPr preferRelativeResize="0"/>
          <p:nvPr/>
        </p:nvPicPr>
        <p:blipFill rotWithShape="1">
          <a:blip r:embed="rId22">
            <a:alphaModFix/>
          </a:blip>
          <a:srcRect/>
          <a:stretch/>
        </p:blipFill>
        <p:spPr>
          <a:xfrm>
            <a:off x="5409135" y="1489697"/>
            <a:ext cx="621000" cy="6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9" name="Google Shape;679;p93"/>
          <p:cNvPicPr preferRelativeResize="0"/>
          <p:nvPr/>
        </p:nvPicPr>
        <p:blipFill rotWithShape="1">
          <a:blip r:embed="rId23">
            <a:alphaModFix/>
          </a:blip>
          <a:srcRect/>
          <a:stretch/>
        </p:blipFill>
        <p:spPr>
          <a:xfrm>
            <a:off x="7511534" y="1506956"/>
            <a:ext cx="621000" cy="6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0" name="Google Shape;680;p93"/>
          <p:cNvPicPr preferRelativeResize="0"/>
          <p:nvPr/>
        </p:nvPicPr>
        <p:blipFill rotWithShape="1">
          <a:blip r:embed="rId24">
            <a:alphaModFix/>
          </a:blip>
          <a:srcRect/>
          <a:stretch/>
        </p:blipFill>
        <p:spPr>
          <a:xfrm>
            <a:off x="3360584" y="2226431"/>
            <a:ext cx="621000" cy="6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1" name="Google Shape;681;p93"/>
          <p:cNvPicPr preferRelativeResize="0"/>
          <p:nvPr/>
        </p:nvPicPr>
        <p:blipFill rotWithShape="1">
          <a:blip r:embed="rId25">
            <a:alphaModFix/>
          </a:blip>
          <a:srcRect/>
          <a:stretch/>
        </p:blipFill>
        <p:spPr>
          <a:xfrm>
            <a:off x="4384848" y="2217797"/>
            <a:ext cx="621000" cy="6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2" name="Google Shape;682;p93"/>
          <p:cNvPicPr preferRelativeResize="0"/>
          <p:nvPr/>
        </p:nvPicPr>
        <p:blipFill rotWithShape="1">
          <a:blip r:embed="rId26">
            <a:alphaModFix/>
          </a:blip>
          <a:srcRect/>
          <a:stretch/>
        </p:blipFill>
        <p:spPr>
          <a:xfrm>
            <a:off x="5409121" y="2214769"/>
            <a:ext cx="621000" cy="6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3" name="Google Shape;683;p93"/>
          <p:cNvPicPr preferRelativeResize="0"/>
          <p:nvPr/>
        </p:nvPicPr>
        <p:blipFill rotWithShape="1">
          <a:blip r:embed="rId27">
            <a:alphaModFix/>
          </a:blip>
          <a:srcRect/>
          <a:stretch/>
        </p:blipFill>
        <p:spPr>
          <a:xfrm>
            <a:off x="6433407" y="2224753"/>
            <a:ext cx="621000" cy="6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4" name="Google Shape;684;p93"/>
          <p:cNvPicPr preferRelativeResize="0"/>
          <p:nvPr/>
        </p:nvPicPr>
        <p:blipFill rotWithShape="1">
          <a:blip r:embed="rId28">
            <a:alphaModFix/>
          </a:blip>
          <a:srcRect/>
          <a:stretch/>
        </p:blipFill>
        <p:spPr>
          <a:xfrm>
            <a:off x="7502542" y="2210363"/>
            <a:ext cx="621000" cy="6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5" name="Google Shape;685;p93"/>
          <p:cNvPicPr preferRelativeResize="0"/>
          <p:nvPr/>
        </p:nvPicPr>
        <p:blipFill rotWithShape="1">
          <a:blip r:embed="rId29">
            <a:alphaModFix/>
          </a:blip>
          <a:srcRect/>
          <a:stretch/>
        </p:blipFill>
        <p:spPr>
          <a:xfrm>
            <a:off x="7498659" y="2913769"/>
            <a:ext cx="621000" cy="6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6" name="Google Shape;686;p93"/>
          <p:cNvPicPr preferRelativeResize="0"/>
          <p:nvPr/>
        </p:nvPicPr>
        <p:blipFill rotWithShape="1">
          <a:blip r:embed="rId30">
            <a:alphaModFix/>
          </a:blip>
          <a:srcRect/>
          <a:stretch/>
        </p:blipFill>
        <p:spPr>
          <a:xfrm>
            <a:off x="7502550" y="3656344"/>
            <a:ext cx="621000" cy="62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94"/>
          <p:cNvSpPr txBox="1">
            <a:spLocks noGrp="1"/>
          </p:cNvSpPr>
          <p:nvPr>
            <p:ph type="title"/>
          </p:nvPr>
        </p:nvSpPr>
        <p:spPr>
          <a:xfrm>
            <a:off x="500550" y="330732"/>
            <a:ext cx="8520600" cy="84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 с иллюстрациями</a:t>
            </a:r>
            <a:endParaRPr/>
          </a:p>
        </p:txBody>
      </p:sp>
      <p:sp>
        <p:nvSpPr>
          <p:cNvPr id="692" name="Google Shape;692;p94"/>
          <p:cNvSpPr txBox="1"/>
          <p:nvPr/>
        </p:nvSpPr>
        <p:spPr>
          <a:xfrm>
            <a:off x="544450" y="1126669"/>
            <a:ext cx="1974300" cy="41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Флажки/Метки</a:t>
            </a:r>
            <a:endParaRPr sz="1500" b="1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93" name="Google Shape;693;p9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8552" y="2298000"/>
            <a:ext cx="620721" cy="620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4" name="Google Shape;694;p9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41616" y="3764473"/>
            <a:ext cx="515282" cy="5152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95" name="Google Shape;695;p9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68550" y="3182742"/>
            <a:ext cx="515281" cy="515277"/>
          </a:xfrm>
          <a:prstGeom prst="rect">
            <a:avLst/>
          </a:prstGeom>
          <a:noFill/>
          <a:ln>
            <a:noFill/>
          </a:ln>
        </p:spPr>
      </p:pic>
      <p:pic>
        <p:nvPicPr>
          <p:cNvPr id="696" name="Google Shape;696;p9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68550" y="3764485"/>
            <a:ext cx="515283" cy="5152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97" name="Google Shape;697;p9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501670" y="2298000"/>
            <a:ext cx="620721" cy="620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8" name="Google Shape;698;p94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441632" y="3182738"/>
            <a:ext cx="515282" cy="515277"/>
          </a:xfrm>
          <a:prstGeom prst="rect">
            <a:avLst/>
          </a:prstGeom>
          <a:noFill/>
          <a:ln>
            <a:noFill/>
          </a:ln>
        </p:spPr>
      </p:pic>
      <p:pic>
        <p:nvPicPr>
          <p:cNvPr id="699" name="Google Shape;699;p94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343164" y="3182742"/>
            <a:ext cx="515281" cy="515277"/>
          </a:xfrm>
          <a:prstGeom prst="rect">
            <a:avLst/>
          </a:prstGeom>
          <a:noFill/>
          <a:ln>
            <a:noFill/>
          </a:ln>
        </p:spPr>
      </p:pic>
      <p:pic>
        <p:nvPicPr>
          <p:cNvPr id="700" name="Google Shape;700;p94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343164" y="3764485"/>
            <a:ext cx="515283" cy="515278"/>
          </a:xfrm>
          <a:prstGeom prst="rect">
            <a:avLst/>
          </a:prstGeom>
          <a:noFill/>
          <a:ln>
            <a:noFill/>
          </a:ln>
        </p:spPr>
      </p:pic>
      <p:pic>
        <p:nvPicPr>
          <p:cNvPr id="701" name="Google Shape;701;p94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2434802" y="2298000"/>
            <a:ext cx="620721" cy="620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2" name="Google Shape;702;p94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2434802" y="1597212"/>
            <a:ext cx="620721" cy="620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3" name="Google Shape;703;p94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2117788" y="3182742"/>
            <a:ext cx="515283" cy="515277"/>
          </a:xfrm>
          <a:prstGeom prst="rect">
            <a:avLst/>
          </a:prstGeom>
          <a:noFill/>
          <a:ln>
            <a:noFill/>
          </a:ln>
        </p:spPr>
      </p:pic>
      <p:pic>
        <p:nvPicPr>
          <p:cNvPr id="704" name="Google Shape;704;p94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2117788" y="3764485"/>
            <a:ext cx="515283" cy="515278"/>
          </a:xfrm>
          <a:prstGeom prst="rect">
            <a:avLst/>
          </a:prstGeom>
          <a:noFill/>
          <a:ln>
            <a:noFill/>
          </a:ln>
        </p:spPr>
      </p:pic>
      <p:pic>
        <p:nvPicPr>
          <p:cNvPr id="705" name="Google Shape;705;p94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568545" y="1597218"/>
            <a:ext cx="620721" cy="620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6" name="Google Shape;706;p94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3367920" y="1597212"/>
            <a:ext cx="620721" cy="620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7" name="Google Shape;707;p94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2892401" y="3182742"/>
            <a:ext cx="515282" cy="515277"/>
          </a:xfrm>
          <a:prstGeom prst="rect">
            <a:avLst/>
          </a:prstGeom>
          <a:noFill/>
          <a:ln>
            <a:noFill/>
          </a:ln>
        </p:spPr>
      </p:pic>
      <p:pic>
        <p:nvPicPr>
          <p:cNvPr id="708" name="Google Shape;708;p94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2892401" y="3764485"/>
            <a:ext cx="515282" cy="515278"/>
          </a:xfrm>
          <a:prstGeom prst="rect">
            <a:avLst/>
          </a:prstGeom>
          <a:noFill/>
          <a:ln>
            <a:noFill/>
          </a:ln>
        </p:spPr>
      </p:pic>
      <p:pic>
        <p:nvPicPr>
          <p:cNvPr id="709" name="Google Shape;709;p94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1501670" y="1597218"/>
            <a:ext cx="620721" cy="620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0" name="Google Shape;710;p94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4301045" y="1597212"/>
            <a:ext cx="620721" cy="620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1" name="Google Shape;711;p94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3667020" y="3182742"/>
            <a:ext cx="515282" cy="515277"/>
          </a:xfrm>
          <a:prstGeom prst="rect">
            <a:avLst/>
          </a:prstGeom>
          <a:noFill/>
          <a:ln>
            <a:noFill/>
          </a:ln>
        </p:spPr>
      </p:pic>
      <p:pic>
        <p:nvPicPr>
          <p:cNvPr id="712" name="Google Shape;712;p94"/>
          <p:cNvPicPr preferRelativeResize="0"/>
          <p:nvPr/>
        </p:nvPicPr>
        <p:blipFill rotWithShape="1">
          <a:blip r:embed="rId22">
            <a:alphaModFix/>
          </a:blip>
          <a:srcRect/>
          <a:stretch/>
        </p:blipFill>
        <p:spPr>
          <a:xfrm>
            <a:off x="3667020" y="3764485"/>
            <a:ext cx="515282" cy="5152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95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Инструкции для работы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с презентацией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96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Как быстро заменить картинку</a:t>
            </a:r>
            <a:endParaRPr/>
          </a:p>
        </p:txBody>
      </p:sp>
      <p:sp>
        <p:nvSpPr>
          <p:cNvPr id="723" name="Google Shape;723;p96"/>
          <p:cNvSpPr txBox="1"/>
          <p:nvPr/>
        </p:nvSpPr>
        <p:spPr>
          <a:xfrm>
            <a:off x="5509200" y="1187525"/>
            <a:ext cx="3341700" cy="18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2984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boto"/>
              <a:buChar char="●"/>
            </a:pPr>
            <a:r>
              <a:rPr lang="ru" sz="11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Кликните правой кнопкой</a:t>
            </a:r>
            <a:endParaRPr sz="11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мыши на изображение</a:t>
            </a:r>
            <a:endParaRPr sz="11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2984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boto"/>
              <a:buChar char="●"/>
            </a:pPr>
            <a:r>
              <a:rPr lang="ru" sz="11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Перейдите в пункт «заменить изображение», далее выберите</a:t>
            </a:r>
            <a:endParaRPr sz="11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нужный вариант загрузки</a:t>
            </a:r>
            <a:endParaRPr sz="11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2984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boto"/>
              <a:buChar char="●"/>
            </a:pPr>
            <a:r>
              <a:rPr lang="ru" sz="11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Двойным щелчком по картинке вы сможете настроить нужный размер</a:t>
            </a:r>
            <a:endParaRPr sz="11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 положение изображения</a:t>
            </a:r>
            <a:endParaRPr sz="11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24" name="Google Shape;724;p96"/>
          <p:cNvPicPr preferRelativeResize="0"/>
          <p:nvPr/>
        </p:nvPicPr>
        <p:blipFill rotWithShape="1">
          <a:blip r:embed="rId3">
            <a:alphaModFix/>
          </a:blip>
          <a:srcRect l="1603"/>
          <a:stretch/>
        </p:blipFill>
        <p:spPr>
          <a:xfrm>
            <a:off x="619700" y="1290525"/>
            <a:ext cx="4714251" cy="3432275"/>
          </a:xfrm>
          <a:prstGeom prst="rect">
            <a:avLst/>
          </a:prstGeom>
          <a:noFill/>
          <a:ln w="19050" cap="flat" cmpd="sng">
            <a:solidFill>
              <a:srgbClr val="9E9E9E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725" name="Google Shape;725;p96"/>
          <p:cNvPicPr preferRelativeResize="0"/>
          <p:nvPr/>
        </p:nvPicPr>
        <p:blipFill rotWithShape="1">
          <a:blip r:embed="rId4">
            <a:alphaModFix/>
          </a:blip>
          <a:srcRect r="6872"/>
          <a:stretch/>
        </p:blipFill>
        <p:spPr>
          <a:xfrm>
            <a:off x="5765891" y="3258848"/>
            <a:ext cx="2143109" cy="1463951"/>
          </a:xfrm>
          <a:prstGeom prst="rect">
            <a:avLst/>
          </a:prstGeom>
          <a:noFill/>
          <a:ln w="19050" cap="flat" cmpd="sng">
            <a:solidFill>
              <a:srgbClr val="9E9E9E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97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Шаблоны слайдов</a:t>
            </a:r>
            <a:endParaRPr/>
          </a:p>
        </p:txBody>
      </p:sp>
      <p:sp>
        <p:nvSpPr>
          <p:cNvPr id="731" name="Google Shape;731;p97"/>
          <p:cNvSpPr txBox="1"/>
          <p:nvPr/>
        </p:nvSpPr>
        <p:spPr>
          <a:xfrm>
            <a:off x="6408425" y="1316150"/>
            <a:ext cx="2415900" cy="141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Чтобы использовать готовые решения слайдов, нужно перейти</a:t>
            </a:r>
            <a:endParaRPr sz="11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в пункт меню «Слайд»,</a:t>
            </a:r>
            <a:endParaRPr sz="11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далее в выпадающем списке найти подпункт «Выбрать макет». </a:t>
            </a:r>
            <a:endParaRPr sz="11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32" name="Google Shape;732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6175" y="1316150"/>
            <a:ext cx="5582577" cy="3238749"/>
          </a:xfrm>
          <a:prstGeom prst="rect">
            <a:avLst/>
          </a:prstGeom>
          <a:noFill/>
          <a:ln w="19050" cap="flat" cmpd="sng">
            <a:solidFill>
              <a:srgbClr val="9E9E9E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7"/>
          <p:cNvSpPr txBox="1">
            <a:spLocks noGrp="1"/>
          </p:cNvSpPr>
          <p:nvPr>
            <p:ph type="body" idx="4294967295"/>
          </p:nvPr>
        </p:nvSpPr>
        <p:spPr>
          <a:xfrm>
            <a:off x="544150" y="1704250"/>
            <a:ext cx="7723800" cy="16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7700"/>
              </a:buClr>
              <a:buSzPts val="1800"/>
              <a:buChar char="●"/>
            </a:pPr>
            <a:r>
              <a:rPr lang="ru" sz="1800">
                <a:solidFill>
                  <a:srgbClr val="1E1F21"/>
                </a:solidFill>
              </a:rPr>
              <a:t>Ваш опыт работы в IT?</a:t>
            </a:r>
            <a:endParaRPr sz="1800">
              <a:solidFill>
                <a:srgbClr val="1E1F2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7700"/>
              </a:buClr>
              <a:buSzPts val="1800"/>
              <a:buChar char="●"/>
            </a:pPr>
            <a:r>
              <a:rPr lang="ru" sz="1800">
                <a:solidFill>
                  <a:srgbClr val="1E1F21"/>
                </a:solidFill>
              </a:rPr>
              <a:t>С какой основной целью вы записались на занятие?</a:t>
            </a:r>
            <a:endParaRPr sz="1800">
              <a:solidFill>
                <a:srgbClr val="1E1F21"/>
              </a:solidFill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</a:endParaRPr>
          </a:p>
        </p:txBody>
      </p:sp>
      <p:sp>
        <p:nvSpPr>
          <p:cNvPr id="188" name="Google Shape;188;p37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Расскажите о себе</a:t>
            </a:r>
            <a:endParaRPr/>
          </a:p>
        </p:txBody>
      </p:sp>
      <p:pic>
        <p:nvPicPr>
          <p:cNvPr id="189" name="Google Shape;189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0827" y="3412575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3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46852" y="3412581"/>
            <a:ext cx="620721" cy="6207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8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О</a:t>
            </a:r>
            <a:r>
              <a:rPr lang="ru"/>
              <a:t>б ОТУС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9"/>
          <p:cNvSpPr txBox="1"/>
          <p:nvPr/>
        </p:nvSpPr>
        <p:spPr>
          <a:xfrm>
            <a:off x="500550" y="330725"/>
            <a:ext cx="8520600" cy="7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100" b="1">
                <a:latin typeface="Roboto"/>
                <a:ea typeface="Roboto"/>
                <a:cs typeface="Roboto"/>
                <a:sym typeface="Roboto"/>
              </a:rPr>
              <a:t>OTUS</a:t>
            </a:r>
            <a:endParaRPr sz="31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1" name="Google Shape;201;p39"/>
          <p:cNvSpPr txBox="1"/>
          <p:nvPr/>
        </p:nvSpPr>
        <p:spPr>
          <a:xfrm>
            <a:off x="1431175" y="1541700"/>
            <a:ext cx="4083900" cy="10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Мы создаём авторские онлайн-курсы для IT-специалистов разных уровней подготовки: 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от</a:t>
            </a:r>
            <a:r>
              <a:rPr lang="ru" sz="13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junior</a:t>
            </a:r>
            <a:r>
              <a:rPr lang="ru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до </a:t>
            </a:r>
            <a:r>
              <a:rPr lang="ru" sz="13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lead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2" name="Google Shape;202;p39"/>
          <p:cNvSpPr txBox="1"/>
          <p:nvPr/>
        </p:nvSpPr>
        <p:spPr>
          <a:xfrm>
            <a:off x="1446075" y="3267400"/>
            <a:ext cx="6632400" cy="84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У OTUS есть </a:t>
            </a:r>
            <a:r>
              <a:rPr lang="ru" sz="13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образовательная лицензия</a:t>
            </a:r>
            <a:r>
              <a:rPr lang="ru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поэтому вы сможете получить удостоверение о повышении квалификации или диплом о профессиональной переподготовке, а также сделать налоговый вычет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03" name="Google Shape;203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1981" y="1591225"/>
            <a:ext cx="701976" cy="701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39"/>
          <p:cNvPicPr preferRelativeResize="0"/>
          <p:nvPr/>
        </p:nvPicPr>
        <p:blipFill rotWithShape="1">
          <a:blip r:embed="rId4">
            <a:alphaModFix/>
          </a:blip>
          <a:srcRect l="1114" r="1124"/>
          <a:stretch/>
        </p:blipFill>
        <p:spPr>
          <a:xfrm>
            <a:off x="6031050" y="0"/>
            <a:ext cx="3112951" cy="261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3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01976" y="3337537"/>
            <a:ext cx="704825" cy="704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40"/>
          <p:cNvSpPr txBox="1"/>
          <p:nvPr/>
        </p:nvSpPr>
        <p:spPr>
          <a:xfrm>
            <a:off x="500550" y="330725"/>
            <a:ext cx="5351100" cy="7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100" b="1">
                <a:latin typeface="Roboto"/>
                <a:ea typeface="Roboto"/>
                <a:cs typeface="Roboto"/>
                <a:sym typeface="Roboto"/>
              </a:rPr>
              <a:t>Направления курсов</a:t>
            </a:r>
            <a:endParaRPr sz="3100"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1" name="Google Shape;211;p40"/>
          <p:cNvSpPr txBox="1"/>
          <p:nvPr/>
        </p:nvSpPr>
        <p:spPr>
          <a:xfrm>
            <a:off x="1674475" y="2546450"/>
            <a:ext cx="2344500" cy="11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52799" lvl="0" indent="-2113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Программирование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352799" lvl="0" indent="-2113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Инфраструктура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352799" lvl="0" indent="-2113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Тестирование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352799" lvl="0" indent="-2113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Аналитика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12" name="Google Shape;212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6146" y="1736354"/>
            <a:ext cx="652375" cy="652375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40"/>
          <p:cNvSpPr txBox="1"/>
          <p:nvPr/>
        </p:nvSpPr>
        <p:spPr>
          <a:xfrm>
            <a:off x="4700550" y="2546450"/>
            <a:ext cx="3299400" cy="11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52799" lvl="0" indent="-2113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Data Science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352799" lvl="0" indent="-2113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Управление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352799" lvl="0" indent="-2113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GameDev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352799" lvl="0" indent="-2113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Информационная безопасность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14" name="Google Shape;214;p4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32221" y="1736354"/>
            <a:ext cx="652375" cy="652375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40"/>
          <p:cNvSpPr/>
          <p:nvPr/>
        </p:nvSpPr>
        <p:spPr>
          <a:xfrm rot="1484150">
            <a:off x="6314870" y="625988"/>
            <a:ext cx="1710659" cy="553974"/>
          </a:xfrm>
          <a:prstGeom prst="roundRect">
            <a:avLst>
              <a:gd name="adj" fmla="val 16667"/>
            </a:avLst>
          </a:prstGeom>
          <a:solidFill>
            <a:srgbClr val="740FB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" sz="1900" b="1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&gt;170 курсов</a:t>
            </a:r>
            <a:endParaRPr sz="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1845</TotalTime>
  <Words>1788</Words>
  <Application>Microsoft Office PowerPoint</Application>
  <PresentationFormat>Экран (16:9)</PresentationFormat>
  <Paragraphs>283</Paragraphs>
  <Slides>57</Slides>
  <Notes>57</Notes>
  <HiddenSlides>18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57</vt:i4>
      </vt:variant>
    </vt:vector>
  </HeadingPairs>
  <TitlesOfParts>
    <vt:vector size="67" baseType="lpstr">
      <vt:lpstr>Arial</vt:lpstr>
      <vt:lpstr>Roboto</vt:lpstr>
      <vt:lpstr>Roboto Black</vt:lpstr>
      <vt:lpstr>Cascadia Mono</vt:lpstr>
      <vt:lpstr>Courier New</vt:lpstr>
      <vt:lpstr>Times New Roman</vt:lpstr>
      <vt:lpstr>Calibri</vt:lpstr>
      <vt:lpstr>Avenir</vt:lpstr>
      <vt:lpstr>Светлая тема</vt:lpstr>
      <vt:lpstr>Светлая тема</vt:lpstr>
      <vt:lpstr>Linq запросы</vt:lpstr>
      <vt:lpstr>Слайд 2</vt:lpstr>
      <vt:lpstr>Linq-запросы </vt:lpstr>
      <vt:lpstr>Правила вебинара</vt:lpstr>
      <vt:lpstr>Маршрут вебинара</vt:lpstr>
      <vt:lpstr>Расскажите о себе</vt:lpstr>
      <vt:lpstr>Об ОТУС</vt:lpstr>
      <vt:lpstr>Слайд 8</vt:lpstr>
      <vt:lpstr>Слайд 9</vt:lpstr>
      <vt:lpstr>Слайд 10</vt:lpstr>
      <vt:lpstr>Цели вебинара</vt:lpstr>
      <vt:lpstr>Что такое linq?</vt:lpstr>
      <vt:lpstr>Что такое linq?</vt:lpstr>
      <vt:lpstr>Из чего состоит linq-запрос</vt:lpstr>
      <vt:lpstr>Отложенное и немедленное выполнение</vt:lpstr>
      <vt:lpstr>Провайдеры данных linq-запросов</vt:lpstr>
      <vt:lpstr>Провайдеры данных, доступные в linq</vt:lpstr>
      <vt:lpstr>Интерфейс IQueryable&lt;T&gt;</vt:lpstr>
      <vt:lpstr>Варианты синтаксиса</vt:lpstr>
      <vt:lpstr>Варианты написания запросов</vt:lpstr>
      <vt:lpstr>Декларативный синтаксис</vt:lpstr>
      <vt:lpstr>Fluent-синтаксис</vt:lpstr>
      <vt:lpstr>Особенности декларативного синтаксиса</vt:lpstr>
      <vt:lpstr>Особенности Fluent API</vt:lpstr>
      <vt:lpstr>Категории запросов</vt:lpstr>
      <vt:lpstr>Категории запросов</vt:lpstr>
      <vt:lpstr>Декларативный синтаксис</vt:lpstr>
      <vt:lpstr>Ключевые слова</vt:lpstr>
      <vt:lpstr>Ключевые слова</vt:lpstr>
      <vt:lpstr>Правила описания запроса</vt:lpstr>
      <vt:lpstr>Пример запроса</vt:lpstr>
      <vt:lpstr>Метод-синтаксис</vt:lpstr>
      <vt:lpstr>Методы расширения IEnumerable&lt;T&gt;</vt:lpstr>
      <vt:lpstr>Методы расширения IEnumerable&lt;T&gt;</vt:lpstr>
      <vt:lpstr>Вопросы с собеседований</vt:lpstr>
      <vt:lpstr>Best practice по работе с Event</vt:lpstr>
      <vt:lpstr>Практика</vt:lpstr>
      <vt:lpstr>Решение задач</vt:lpstr>
      <vt:lpstr>Рефлексия</vt:lpstr>
      <vt:lpstr>Отправьте цифры, какие из целей достигнуты</vt:lpstr>
      <vt:lpstr>Вопросы?</vt:lpstr>
      <vt:lpstr>Мы ещё не закончили,  но уже можно заполнить  опрос о занятии    </vt:lpstr>
      <vt:lpstr>Процесс обучения в Отус и знакомство с курсом</vt:lpstr>
      <vt:lpstr>Слайд 44</vt:lpstr>
      <vt:lpstr>Познакомимся с курсом</vt:lpstr>
      <vt:lpstr>Список материалов для изучения</vt:lpstr>
      <vt:lpstr>C# Developer. Professional</vt:lpstr>
      <vt:lpstr>Следующий открытый урок</vt:lpstr>
      <vt:lpstr>Заполните, пожалуйста, опрос о занятии      Спасибо за внимание!</vt:lpstr>
      <vt:lpstr>Слайд с иллюстрациями</vt:lpstr>
      <vt:lpstr>Слайд с иллюстрациями</vt:lpstr>
      <vt:lpstr>Слайд с иллюстрациями</vt:lpstr>
      <vt:lpstr>Слайд с иллюстрациями</vt:lpstr>
      <vt:lpstr>Слайд с иллюстрациями</vt:lpstr>
      <vt:lpstr>Инструкции для работы с презентацией</vt:lpstr>
      <vt:lpstr>Как быстро заменить картинку</vt:lpstr>
      <vt:lpstr>Шаблоны слайдов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Linq-запросы</dc:title>
  <cp:lastModifiedBy>pavel</cp:lastModifiedBy>
  <cp:revision>182</cp:revision>
  <dcterms:modified xsi:type="dcterms:W3CDTF">2024-10-04T10:38:41Z</dcterms:modified>
</cp:coreProperties>
</file>